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90" r:id="rId4"/>
    <p:sldId id="279" r:id="rId5"/>
    <p:sldId id="268" r:id="rId6"/>
    <p:sldId id="293" r:id="rId7"/>
    <p:sldId id="294" r:id="rId8"/>
    <p:sldId id="273" r:id="rId9"/>
    <p:sldId id="281" r:id="rId10"/>
    <p:sldId id="282" r:id="rId11"/>
    <p:sldId id="275" r:id="rId12"/>
    <p:sldId id="283" r:id="rId13"/>
    <p:sldId id="276" r:id="rId14"/>
    <p:sldId id="284" r:id="rId15"/>
    <p:sldId id="285" r:id="rId16"/>
    <p:sldId id="296" r:id="rId17"/>
    <p:sldId id="298" r:id="rId18"/>
    <p:sldId id="297" r:id="rId19"/>
    <p:sldId id="300" r:id="rId20"/>
    <p:sldId id="299" r:id="rId21"/>
    <p:sldId id="301" r:id="rId22"/>
    <p:sldId id="288" r:id="rId23"/>
    <p:sldId id="302" r:id="rId24"/>
    <p:sldId id="303" r:id="rId25"/>
    <p:sldId id="259" r:id="rId26"/>
    <p:sldId id="267" r:id="rId2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7A7B7B"/>
    <a:srgbClr val="7AFE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63" autoAdjust="0"/>
    <p:restoredTop sz="83705" autoAdjust="0"/>
  </p:normalViewPr>
  <p:slideViewPr>
    <p:cSldViewPr snapToGrid="0">
      <p:cViewPr varScale="1">
        <p:scale>
          <a:sx n="92" d="100"/>
          <a:sy n="92" d="100"/>
        </p:scale>
        <p:origin x="1212" y="8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4FF3AF-3D5A-4577-98B2-6A8AA782749E}" type="datetimeFigureOut">
              <a:rPr lang="zh-CN" altLang="en-US" smtClean="0"/>
              <a:t>2020/1/31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5FA106-F6CB-40E9-8CB2-3FFE88E3DE4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01757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5FA106-F6CB-40E9-8CB2-3FFE88E3DE41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96074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5FA106-F6CB-40E9-8CB2-3FFE88E3DE41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97198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5FA106-F6CB-40E9-8CB2-3FFE88E3DE41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75805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5FA106-F6CB-40E9-8CB2-3FFE88E3DE41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11247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5FA106-F6CB-40E9-8CB2-3FFE88E3DE41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18618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5FA106-F6CB-40E9-8CB2-3FFE88E3DE41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53456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5FA106-F6CB-40E9-8CB2-3FFE88E3DE41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99990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5FA106-F6CB-40E9-8CB2-3FFE88E3DE41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294442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5FA106-F6CB-40E9-8CB2-3FFE88E3DE41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15161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5FA106-F6CB-40E9-8CB2-3FFE88E3DE41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68948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5FA106-F6CB-40E9-8CB2-3FFE88E3DE41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07703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5FA106-F6CB-40E9-8CB2-3FFE88E3DE41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491227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5FA106-F6CB-40E9-8CB2-3FFE88E3DE41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018332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5FA106-F6CB-40E9-8CB2-3FFE88E3DE41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666811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5FA106-F6CB-40E9-8CB2-3FFE88E3DE41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882100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5FA106-F6CB-40E9-8CB2-3FFE88E3DE41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453394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实验，我会把视频做出来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5FA106-F6CB-40E9-8CB2-3FFE88E3DE41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41896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5FA106-F6CB-40E9-8CB2-3FFE88E3DE41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7710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5FA106-F6CB-40E9-8CB2-3FFE88E3DE41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77813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图排好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图上带箭头，展示一下哪里要撞了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5FA106-F6CB-40E9-8CB2-3FFE88E3DE41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38259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图要换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5FA106-F6CB-40E9-8CB2-3FFE88E3DE41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5039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8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5FA106-F6CB-40E9-8CB2-3FFE88E3DE41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19365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5FA106-F6CB-40E9-8CB2-3FFE88E3DE41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03882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5FA106-F6CB-40E9-8CB2-3FFE88E3DE41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18478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3B18C-58A8-461F-8D67-AAC31292F612}" type="datetimeFigureOut">
              <a:rPr lang="zh-CN" altLang="en-US" smtClean="0"/>
              <a:t>2020/1/31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1C983-C86E-4241-8C08-61E9E0B756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4510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3B18C-58A8-461F-8D67-AAC31292F612}" type="datetimeFigureOut">
              <a:rPr lang="zh-CN" altLang="en-US" smtClean="0"/>
              <a:t>2020/1/31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1C983-C86E-4241-8C08-61E9E0B756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5089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3B18C-58A8-461F-8D67-AAC31292F612}" type="datetimeFigureOut">
              <a:rPr lang="zh-CN" altLang="en-US" smtClean="0"/>
              <a:t>2020/1/31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1C983-C86E-4241-8C08-61E9E0B756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2554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3B18C-58A8-461F-8D67-AAC31292F612}" type="datetimeFigureOut">
              <a:rPr lang="zh-CN" altLang="en-US" smtClean="0"/>
              <a:t>2020/1/31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1C983-C86E-4241-8C08-61E9E0B756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9824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3B18C-58A8-461F-8D67-AAC31292F612}" type="datetimeFigureOut">
              <a:rPr lang="zh-CN" altLang="en-US" smtClean="0"/>
              <a:t>2020/1/31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1C983-C86E-4241-8C08-61E9E0B756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7433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3B18C-58A8-461F-8D67-AAC31292F612}" type="datetimeFigureOut">
              <a:rPr lang="zh-CN" altLang="en-US" smtClean="0"/>
              <a:t>2020/1/31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1C983-C86E-4241-8C08-61E9E0B756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8684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3B18C-58A8-461F-8D67-AAC31292F612}" type="datetimeFigureOut">
              <a:rPr lang="zh-CN" altLang="en-US" smtClean="0"/>
              <a:t>2020/1/31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1C983-C86E-4241-8C08-61E9E0B756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011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3B18C-58A8-461F-8D67-AAC31292F612}" type="datetimeFigureOut">
              <a:rPr lang="zh-CN" altLang="en-US" smtClean="0"/>
              <a:t>2020/1/31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1C983-C86E-4241-8C08-61E9E0B756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4336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3B18C-58A8-461F-8D67-AAC31292F612}" type="datetimeFigureOut">
              <a:rPr lang="zh-CN" altLang="en-US" smtClean="0"/>
              <a:t>2020/1/31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1C983-C86E-4241-8C08-61E9E0B756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2884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3B18C-58A8-461F-8D67-AAC31292F612}" type="datetimeFigureOut">
              <a:rPr lang="zh-CN" altLang="en-US" smtClean="0"/>
              <a:t>2020/1/31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1C983-C86E-4241-8C08-61E9E0B756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0151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3B18C-58A8-461F-8D67-AAC31292F612}" type="datetimeFigureOut">
              <a:rPr lang="zh-CN" altLang="en-US" smtClean="0"/>
              <a:t>2020/1/31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1C983-C86E-4241-8C08-61E9E0B756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7396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black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F3B18C-58A8-461F-8D67-AAC31292F612}" type="datetimeFigureOut">
              <a:rPr lang="zh-CN" altLang="en-US" smtClean="0"/>
              <a:t>2020/1/31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E1C983-C86E-4241-8C08-61E9E0B756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77681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80.png"/><Relationship Id="rId18" Type="http://schemas.openxmlformats.org/officeDocument/2006/relationships/image" Target="../media/image36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270.png"/><Relationship Id="rId17" Type="http://schemas.openxmlformats.org/officeDocument/2006/relationships/image" Target="../media/image35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image" Target="../media/image260.png"/><Relationship Id="rId5" Type="http://schemas.openxmlformats.org/officeDocument/2006/relationships/image" Target="../media/image29.png"/><Relationship Id="rId15" Type="http://schemas.openxmlformats.org/officeDocument/2006/relationships/image" Target="../media/image33.PNG"/><Relationship Id="rId10" Type="http://schemas.openxmlformats.org/officeDocument/2006/relationships/image" Target="../media/image250.png"/><Relationship Id="rId4" Type="http://schemas.openxmlformats.org/officeDocument/2006/relationships/image" Target="../media/image28.png"/><Relationship Id="rId9" Type="http://schemas.openxmlformats.org/officeDocument/2006/relationships/image" Target="../media/image240.png"/><Relationship Id="rId1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60.PNG"/><Relationship Id="rId7" Type="http://schemas.openxmlformats.org/officeDocument/2006/relationships/image" Target="../media/image40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0.PNG"/><Relationship Id="rId5" Type="http://schemas.openxmlformats.org/officeDocument/2006/relationships/image" Target="../media/image380.PNG"/><Relationship Id="rId4" Type="http://schemas.openxmlformats.org/officeDocument/2006/relationships/image" Target="../media/image37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0.png"/><Relationship Id="rId4" Type="http://schemas.openxmlformats.org/officeDocument/2006/relationships/image" Target="../media/image4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11" Type="http://schemas.openxmlformats.org/officeDocument/2006/relationships/image" Target="../media/image55.png"/><Relationship Id="rId5" Type="http://schemas.openxmlformats.org/officeDocument/2006/relationships/image" Target="../media/image49.PNG"/><Relationship Id="rId10" Type="http://schemas.openxmlformats.org/officeDocument/2006/relationships/image" Target="../media/image54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11" Type="http://schemas.openxmlformats.org/officeDocument/2006/relationships/image" Target="../media/image67.png"/><Relationship Id="rId5" Type="http://schemas.openxmlformats.org/officeDocument/2006/relationships/image" Target="../media/image61.PNG"/><Relationship Id="rId10" Type="http://schemas.openxmlformats.org/officeDocument/2006/relationships/image" Target="../media/image66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426622"/>
            <a:ext cx="9144000" cy="1094905"/>
          </a:xfrm>
        </p:spPr>
        <p:txBody>
          <a:bodyPr>
            <a:normAutofit/>
          </a:bodyPr>
          <a:lstStyle/>
          <a:p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Non-revisiting Coverage Task with Minimal</a:t>
            </a:r>
            <a:b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Discontinuities for Non-redundant Manipulators</a:t>
            </a:r>
            <a:endParaRPr lang="zh-CN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Tong Yang, Jaime Valls Miro, Yue Wang, Rong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Xiong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Robotic Laboratory, Zhejiang University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Centre for Autonomous Systems (CAS), University of Technology Sydney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210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87942"/>
          </a:xfrm>
        </p:spPr>
        <p:txBody>
          <a:bodyPr anchor="t">
            <a:noAutofit/>
          </a:bodyPr>
          <a:lstStyle/>
          <a:p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Contribution 2: A Systematic Solution of Topological Graphs</a:t>
            </a:r>
            <a:b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Solution of Genus-one Cells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544298" y="1233612"/>
            <a:ext cx="7685302" cy="50341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Equivalence 2: The outer part is also negligible</a:t>
            </a:r>
          </a:p>
        </p:txBody>
      </p:sp>
      <p:sp>
        <p:nvSpPr>
          <p:cNvPr id="3" name="矩形 2"/>
          <p:cNvSpPr/>
          <p:nvPr/>
        </p:nvSpPr>
        <p:spPr>
          <a:xfrm>
            <a:off x="433202" y="5601711"/>
            <a:ext cx="1132558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Summarizing equivalence 1&amp;2: </a:t>
            </a:r>
          </a:p>
          <a:p>
            <a:pPr algn="ctr"/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 the inner part is disconnected, the inner part and the outer part are independent.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185" y="2808507"/>
            <a:ext cx="2518309" cy="248911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5617" y="3132578"/>
            <a:ext cx="3184643" cy="184096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4157" y="2919835"/>
            <a:ext cx="2494254" cy="2489111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724828" y="1918825"/>
            <a:ext cx="337302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graph with a 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genus-one cell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(the area between two squares)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338859" y="1764936"/>
            <a:ext cx="351427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Projecting the original graph </a:t>
            </a:r>
          </a:p>
          <a:p>
            <a:pPr algn="ctr"/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onto the sphere using stereographic projection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8094147" y="1918825"/>
            <a:ext cx="351427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 inner part and the outer part interchange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their roles.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B757A24-9101-45E4-9A48-DAA2D2FA1D38}"/>
              </a:ext>
            </a:extLst>
          </p:cNvPr>
          <p:cNvSpPr/>
          <p:nvPr/>
        </p:nvSpPr>
        <p:spPr>
          <a:xfrm>
            <a:off x="9288962" y="3001465"/>
            <a:ext cx="1115122" cy="923330"/>
          </a:xfrm>
          <a:prstGeom prst="rect">
            <a:avLst/>
          </a:prstGeom>
          <a:noFill/>
          <a:ln w="38100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8956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2000"/>
    </mc:Choice>
    <mc:Fallback xmlns="">
      <p:transition advTm="12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529784" y="1233611"/>
            <a:ext cx="9543121" cy="55392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Equivalence 3: The negligibility of cyclic cutting paths</a:t>
            </a:r>
          </a:p>
        </p:txBody>
      </p:sp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87942"/>
          </a:xfrm>
        </p:spPr>
        <p:txBody>
          <a:bodyPr anchor="t">
            <a:noAutofit/>
          </a:bodyPr>
          <a:lstStyle/>
          <a:p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Contribution 2: A Systematic Solution of Topological Graphs</a:t>
            </a:r>
            <a:b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Solution of Genus-one Cells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755643" y="5772960"/>
            <a:ext cx="1082457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Only the acyclic situations requires explicit consideration.</a:t>
            </a:r>
          </a:p>
          <a:p>
            <a:pPr algn="ctr"/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Once an acyclic solution is optimal, all equivalent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cyclic 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solutions are all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optimal.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673099" y="2134074"/>
            <a:ext cx="1411999" cy="1411999"/>
            <a:chOff x="334818" y="2470214"/>
            <a:chExt cx="1708728" cy="1708728"/>
          </a:xfrm>
        </p:grpSpPr>
        <p:sp>
          <p:nvSpPr>
            <p:cNvPr id="10" name="椭圆 9"/>
            <p:cNvSpPr/>
            <p:nvPr/>
          </p:nvSpPr>
          <p:spPr>
            <a:xfrm>
              <a:off x="334818" y="2470214"/>
              <a:ext cx="1708728" cy="1708728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1" name="椭圆 10"/>
            <p:cNvSpPr/>
            <p:nvPr/>
          </p:nvSpPr>
          <p:spPr>
            <a:xfrm>
              <a:off x="838200" y="2973596"/>
              <a:ext cx="701964" cy="701964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2" name="任意多边形: 形状 2">
              <a:extLst>
                <a:ext uri="{FF2B5EF4-FFF2-40B4-BE49-F238E27FC236}">
                  <a16:creationId xmlns:a16="http://schemas.microsoft.com/office/drawing/2014/main" id="{03D494C9-5D07-4C7C-B560-5325C892C5BB}"/>
                </a:ext>
              </a:extLst>
            </p:cNvPr>
            <p:cNvSpPr/>
            <p:nvPr/>
          </p:nvSpPr>
          <p:spPr>
            <a:xfrm>
              <a:off x="1217337" y="2480775"/>
              <a:ext cx="4527" cy="493414"/>
            </a:xfrm>
            <a:custGeom>
              <a:avLst/>
              <a:gdLst>
                <a:gd name="connsiteX0" fmla="*/ 0 w 4527"/>
                <a:gd name="connsiteY0" fmla="*/ 493414 h 493414"/>
                <a:gd name="connsiteX1" fmla="*/ 4527 w 4527"/>
                <a:gd name="connsiteY1" fmla="*/ 0 h 493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527" h="493414">
                  <a:moveTo>
                    <a:pt x="0" y="493414"/>
                  </a:moveTo>
                  <a:lnTo>
                    <a:pt x="4527" y="0"/>
                  </a:lnTo>
                </a:path>
              </a:pathLst>
            </a:cu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" name="椭圆 12">
            <a:extLst>
              <a:ext uri="{FF2B5EF4-FFF2-40B4-BE49-F238E27FC236}">
                <a16:creationId xmlns:a16="http://schemas.microsoft.com/office/drawing/2014/main" id="{883EA1E9-E4D9-479B-AC38-C7884A49344B}"/>
              </a:ext>
            </a:extLst>
          </p:cNvPr>
          <p:cNvSpPr/>
          <p:nvPr/>
        </p:nvSpPr>
        <p:spPr>
          <a:xfrm>
            <a:off x="6167929" y="2120974"/>
            <a:ext cx="1411999" cy="1411999"/>
          </a:xfrm>
          <a:prstGeom prst="ellipse">
            <a:avLst/>
          </a:prstGeom>
          <a:noFill/>
          <a:ln w="19050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1B8E15F3-7E0E-425B-9EF1-0BB0CE52F4BF}"/>
              </a:ext>
            </a:extLst>
          </p:cNvPr>
          <p:cNvSpPr/>
          <p:nvPr/>
        </p:nvSpPr>
        <p:spPr>
          <a:xfrm>
            <a:off x="6583896" y="2536941"/>
            <a:ext cx="580065" cy="580065"/>
          </a:xfrm>
          <a:prstGeom prst="ellipse">
            <a:avLst/>
          </a:prstGeom>
          <a:noFill/>
          <a:ln w="19050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任意多边形: 形状 7">
            <a:extLst>
              <a:ext uri="{FF2B5EF4-FFF2-40B4-BE49-F238E27FC236}">
                <a16:creationId xmlns:a16="http://schemas.microsoft.com/office/drawing/2014/main" id="{DB0349F7-A4DE-4124-B7EA-9F78798DF0BA}"/>
              </a:ext>
            </a:extLst>
          </p:cNvPr>
          <p:cNvSpPr/>
          <p:nvPr/>
        </p:nvSpPr>
        <p:spPr>
          <a:xfrm>
            <a:off x="6514728" y="2128514"/>
            <a:ext cx="916941" cy="1125540"/>
          </a:xfrm>
          <a:custGeom>
            <a:avLst/>
            <a:gdLst>
              <a:gd name="connsiteX0" fmla="*/ 548942 w 1220648"/>
              <a:gd name="connsiteY0" fmla="*/ 488648 h 1348591"/>
              <a:gd name="connsiteX1" fmla="*/ 84485 w 1220648"/>
              <a:gd name="connsiteY1" fmla="*/ 532190 h 1348591"/>
              <a:gd name="connsiteX2" fmla="*/ 103838 w 1220648"/>
              <a:gd name="connsiteY2" fmla="*/ 1282095 h 1348591"/>
              <a:gd name="connsiteX3" fmla="*/ 1124676 w 1220648"/>
              <a:gd name="connsiteY3" fmla="*/ 1228876 h 1348591"/>
              <a:gd name="connsiteX4" fmla="*/ 1115000 w 1220648"/>
              <a:gd name="connsiteY4" fmla="*/ 551543 h 1348591"/>
              <a:gd name="connsiteX5" fmla="*/ 573133 w 1220648"/>
              <a:gd name="connsiteY5" fmla="*/ 0 h 1348591"/>
              <a:gd name="connsiteX0" fmla="*/ 582355 w 1254061"/>
              <a:gd name="connsiteY0" fmla="*/ 488648 h 1348591"/>
              <a:gd name="connsiteX1" fmla="*/ 117898 w 1254061"/>
              <a:gd name="connsiteY1" fmla="*/ 532190 h 1348591"/>
              <a:gd name="connsiteX2" fmla="*/ 137251 w 1254061"/>
              <a:gd name="connsiteY2" fmla="*/ 1282095 h 1348591"/>
              <a:gd name="connsiteX3" fmla="*/ 1158089 w 1254061"/>
              <a:gd name="connsiteY3" fmla="*/ 1228876 h 1348591"/>
              <a:gd name="connsiteX4" fmla="*/ 1148413 w 1254061"/>
              <a:gd name="connsiteY4" fmla="*/ 551543 h 1348591"/>
              <a:gd name="connsiteX5" fmla="*/ 606546 w 1254061"/>
              <a:gd name="connsiteY5" fmla="*/ 0 h 1348591"/>
              <a:gd name="connsiteX0" fmla="*/ 582355 w 1254061"/>
              <a:gd name="connsiteY0" fmla="*/ 488648 h 1348591"/>
              <a:gd name="connsiteX1" fmla="*/ 117898 w 1254061"/>
              <a:gd name="connsiteY1" fmla="*/ 532190 h 1348591"/>
              <a:gd name="connsiteX2" fmla="*/ 137251 w 1254061"/>
              <a:gd name="connsiteY2" fmla="*/ 1282095 h 1348591"/>
              <a:gd name="connsiteX3" fmla="*/ 1158089 w 1254061"/>
              <a:gd name="connsiteY3" fmla="*/ 1228876 h 1348591"/>
              <a:gd name="connsiteX4" fmla="*/ 1148413 w 1254061"/>
              <a:gd name="connsiteY4" fmla="*/ 551543 h 1348591"/>
              <a:gd name="connsiteX5" fmla="*/ 606546 w 1254061"/>
              <a:gd name="connsiteY5" fmla="*/ 0 h 1348591"/>
              <a:gd name="connsiteX0" fmla="*/ 500828 w 1166031"/>
              <a:gd name="connsiteY0" fmla="*/ 488648 h 1355447"/>
              <a:gd name="connsiteX1" fmla="*/ 36371 w 1166031"/>
              <a:gd name="connsiteY1" fmla="*/ 532190 h 1355447"/>
              <a:gd name="connsiteX2" fmla="*/ 147648 w 1166031"/>
              <a:gd name="connsiteY2" fmla="*/ 1291771 h 1355447"/>
              <a:gd name="connsiteX3" fmla="*/ 1076562 w 1166031"/>
              <a:gd name="connsiteY3" fmla="*/ 1228876 h 1355447"/>
              <a:gd name="connsiteX4" fmla="*/ 1066886 w 1166031"/>
              <a:gd name="connsiteY4" fmla="*/ 551543 h 1355447"/>
              <a:gd name="connsiteX5" fmla="*/ 525019 w 1166031"/>
              <a:gd name="connsiteY5" fmla="*/ 0 h 1355447"/>
              <a:gd name="connsiteX0" fmla="*/ 499362 w 1143264"/>
              <a:gd name="connsiteY0" fmla="*/ 488648 h 1348148"/>
              <a:gd name="connsiteX1" fmla="*/ 34905 w 1143264"/>
              <a:gd name="connsiteY1" fmla="*/ 532190 h 1348148"/>
              <a:gd name="connsiteX2" fmla="*/ 146182 w 1143264"/>
              <a:gd name="connsiteY2" fmla="*/ 1291771 h 1348148"/>
              <a:gd name="connsiteX3" fmla="*/ 1041229 w 1143264"/>
              <a:gd name="connsiteY3" fmla="*/ 1209524 h 1348148"/>
              <a:gd name="connsiteX4" fmla="*/ 1065420 w 1143264"/>
              <a:gd name="connsiteY4" fmla="*/ 551543 h 1348148"/>
              <a:gd name="connsiteX5" fmla="*/ 523553 w 1143264"/>
              <a:gd name="connsiteY5" fmla="*/ 0 h 1348148"/>
              <a:gd name="connsiteX0" fmla="*/ 499362 w 1162915"/>
              <a:gd name="connsiteY0" fmla="*/ 488648 h 1349120"/>
              <a:gd name="connsiteX1" fmla="*/ 34905 w 1162915"/>
              <a:gd name="connsiteY1" fmla="*/ 532190 h 1349120"/>
              <a:gd name="connsiteX2" fmla="*/ 146182 w 1162915"/>
              <a:gd name="connsiteY2" fmla="*/ 1291771 h 1349120"/>
              <a:gd name="connsiteX3" fmla="*/ 1041229 w 1162915"/>
              <a:gd name="connsiteY3" fmla="*/ 1209524 h 1349120"/>
              <a:gd name="connsiteX4" fmla="*/ 1099286 w 1162915"/>
              <a:gd name="connsiteY4" fmla="*/ 527352 h 1349120"/>
              <a:gd name="connsiteX5" fmla="*/ 523553 w 1162915"/>
              <a:gd name="connsiteY5" fmla="*/ 0 h 1349120"/>
              <a:gd name="connsiteX0" fmla="*/ 503163 w 1167263"/>
              <a:gd name="connsiteY0" fmla="*/ 488648 h 1345500"/>
              <a:gd name="connsiteX1" fmla="*/ 38706 w 1167263"/>
              <a:gd name="connsiteY1" fmla="*/ 532190 h 1345500"/>
              <a:gd name="connsiteX2" fmla="*/ 140307 w 1167263"/>
              <a:gd name="connsiteY2" fmla="*/ 1286933 h 1345500"/>
              <a:gd name="connsiteX3" fmla="*/ 1045030 w 1167263"/>
              <a:gd name="connsiteY3" fmla="*/ 1209524 h 1345500"/>
              <a:gd name="connsiteX4" fmla="*/ 1103087 w 1167263"/>
              <a:gd name="connsiteY4" fmla="*/ 527352 h 1345500"/>
              <a:gd name="connsiteX5" fmla="*/ 527354 w 1167263"/>
              <a:gd name="connsiteY5" fmla="*/ 0 h 1345500"/>
              <a:gd name="connsiteX0" fmla="*/ 456575 w 1120675"/>
              <a:gd name="connsiteY0" fmla="*/ 488648 h 1343006"/>
              <a:gd name="connsiteX1" fmla="*/ 69528 w 1120675"/>
              <a:gd name="connsiteY1" fmla="*/ 566056 h 1343006"/>
              <a:gd name="connsiteX2" fmla="*/ 93719 w 1120675"/>
              <a:gd name="connsiteY2" fmla="*/ 1286933 h 1343006"/>
              <a:gd name="connsiteX3" fmla="*/ 998442 w 1120675"/>
              <a:gd name="connsiteY3" fmla="*/ 1209524 h 1343006"/>
              <a:gd name="connsiteX4" fmla="*/ 1056499 w 1120675"/>
              <a:gd name="connsiteY4" fmla="*/ 527352 h 1343006"/>
              <a:gd name="connsiteX5" fmla="*/ 480766 w 1120675"/>
              <a:gd name="connsiteY5" fmla="*/ 0 h 1343006"/>
              <a:gd name="connsiteX0" fmla="*/ 475662 w 1139762"/>
              <a:gd name="connsiteY0" fmla="*/ 488648 h 1343006"/>
              <a:gd name="connsiteX1" fmla="*/ 88615 w 1139762"/>
              <a:gd name="connsiteY1" fmla="*/ 566056 h 1343006"/>
              <a:gd name="connsiteX2" fmla="*/ 112806 w 1139762"/>
              <a:gd name="connsiteY2" fmla="*/ 1286933 h 1343006"/>
              <a:gd name="connsiteX3" fmla="*/ 1017529 w 1139762"/>
              <a:gd name="connsiteY3" fmla="*/ 1209524 h 1343006"/>
              <a:gd name="connsiteX4" fmla="*/ 1075586 w 1139762"/>
              <a:gd name="connsiteY4" fmla="*/ 527352 h 1343006"/>
              <a:gd name="connsiteX5" fmla="*/ 499853 w 1139762"/>
              <a:gd name="connsiteY5" fmla="*/ 0 h 1343006"/>
              <a:gd name="connsiteX0" fmla="*/ 429323 w 1090716"/>
              <a:gd name="connsiteY0" fmla="*/ 488648 h 1319058"/>
              <a:gd name="connsiteX1" fmla="*/ 42276 w 1090716"/>
              <a:gd name="connsiteY1" fmla="*/ 566056 h 1319058"/>
              <a:gd name="connsiteX2" fmla="*/ 114848 w 1090716"/>
              <a:gd name="connsiteY2" fmla="*/ 1253067 h 1319058"/>
              <a:gd name="connsiteX3" fmla="*/ 971190 w 1090716"/>
              <a:gd name="connsiteY3" fmla="*/ 1209524 h 1319058"/>
              <a:gd name="connsiteX4" fmla="*/ 1029247 w 1090716"/>
              <a:gd name="connsiteY4" fmla="*/ 527352 h 1319058"/>
              <a:gd name="connsiteX5" fmla="*/ 453514 w 1090716"/>
              <a:gd name="connsiteY5" fmla="*/ 0 h 1319058"/>
              <a:gd name="connsiteX0" fmla="*/ 425177 w 1057017"/>
              <a:gd name="connsiteY0" fmla="*/ 488648 h 1316898"/>
              <a:gd name="connsiteX1" fmla="*/ 38130 w 1057017"/>
              <a:gd name="connsiteY1" fmla="*/ 566056 h 1316898"/>
              <a:gd name="connsiteX2" fmla="*/ 110702 w 1057017"/>
              <a:gd name="connsiteY2" fmla="*/ 1253067 h 1316898"/>
              <a:gd name="connsiteX3" fmla="*/ 889635 w 1057017"/>
              <a:gd name="connsiteY3" fmla="*/ 1204686 h 1316898"/>
              <a:gd name="connsiteX4" fmla="*/ 1025101 w 1057017"/>
              <a:gd name="connsiteY4" fmla="*/ 527352 h 1316898"/>
              <a:gd name="connsiteX5" fmla="*/ 449368 w 1057017"/>
              <a:gd name="connsiteY5" fmla="*/ 0 h 1316898"/>
              <a:gd name="connsiteX0" fmla="*/ 425177 w 1057017"/>
              <a:gd name="connsiteY0" fmla="*/ 488648 h 1316898"/>
              <a:gd name="connsiteX1" fmla="*/ 38130 w 1057017"/>
              <a:gd name="connsiteY1" fmla="*/ 566056 h 1316898"/>
              <a:gd name="connsiteX2" fmla="*/ 110702 w 1057017"/>
              <a:gd name="connsiteY2" fmla="*/ 1253067 h 1316898"/>
              <a:gd name="connsiteX3" fmla="*/ 889635 w 1057017"/>
              <a:gd name="connsiteY3" fmla="*/ 1204686 h 1316898"/>
              <a:gd name="connsiteX4" fmla="*/ 1025101 w 1057017"/>
              <a:gd name="connsiteY4" fmla="*/ 527352 h 1316898"/>
              <a:gd name="connsiteX5" fmla="*/ 449368 w 1057017"/>
              <a:gd name="connsiteY5" fmla="*/ 0 h 1316898"/>
              <a:gd name="connsiteX0" fmla="*/ 443832 w 1075672"/>
              <a:gd name="connsiteY0" fmla="*/ 488648 h 1316898"/>
              <a:gd name="connsiteX1" fmla="*/ 56785 w 1075672"/>
              <a:gd name="connsiteY1" fmla="*/ 566056 h 1316898"/>
              <a:gd name="connsiteX2" fmla="*/ 129357 w 1075672"/>
              <a:gd name="connsiteY2" fmla="*/ 1253067 h 1316898"/>
              <a:gd name="connsiteX3" fmla="*/ 908290 w 1075672"/>
              <a:gd name="connsiteY3" fmla="*/ 1204686 h 1316898"/>
              <a:gd name="connsiteX4" fmla="*/ 1043756 w 1075672"/>
              <a:gd name="connsiteY4" fmla="*/ 527352 h 1316898"/>
              <a:gd name="connsiteX5" fmla="*/ 468023 w 1075672"/>
              <a:gd name="connsiteY5" fmla="*/ 0 h 1316898"/>
              <a:gd name="connsiteX0" fmla="*/ 473438 w 1105278"/>
              <a:gd name="connsiteY0" fmla="*/ 488648 h 1316898"/>
              <a:gd name="connsiteX1" fmla="*/ 86391 w 1105278"/>
              <a:gd name="connsiteY1" fmla="*/ 566056 h 1316898"/>
              <a:gd name="connsiteX2" fmla="*/ 158963 w 1105278"/>
              <a:gd name="connsiteY2" fmla="*/ 1253067 h 1316898"/>
              <a:gd name="connsiteX3" fmla="*/ 937896 w 1105278"/>
              <a:gd name="connsiteY3" fmla="*/ 1204686 h 1316898"/>
              <a:gd name="connsiteX4" fmla="*/ 1073362 w 1105278"/>
              <a:gd name="connsiteY4" fmla="*/ 527352 h 1316898"/>
              <a:gd name="connsiteX5" fmla="*/ 497629 w 1105278"/>
              <a:gd name="connsiteY5" fmla="*/ 0 h 1316898"/>
              <a:gd name="connsiteX0" fmla="*/ 488350 w 1120190"/>
              <a:gd name="connsiteY0" fmla="*/ 488648 h 1316898"/>
              <a:gd name="connsiteX1" fmla="*/ 101303 w 1120190"/>
              <a:gd name="connsiteY1" fmla="*/ 566056 h 1316898"/>
              <a:gd name="connsiteX2" fmla="*/ 173875 w 1120190"/>
              <a:gd name="connsiteY2" fmla="*/ 1253067 h 1316898"/>
              <a:gd name="connsiteX3" fmla="*/ 952808 w 1120190"/>
              <a:gd name="connsiteY3" fmla="*/ 1204686 h 1316898"/>
              <a:gd name="connsiteX4" fmla="*/ 1088274 w 1120190"/>
              <a:gd name="connsiteY4" fmla="*/ 527352 h 1316898"/>
              <a:gd name="connsiteX5" fmla="*/ 512541 w 1120190"/>
              <a:gd name="connsiteY5" fmla="*/ 0 h 1316898"/>
              <a:gd name="connsiteX0" fmla="*/ 504543 w 1136383"/>
              <a:gd name="connsiteY0" fmla="*/ 488648 h 1327303"/>
              <a:gd name="connsiteX1" fmla="*/ 117496 w 1136383"/>
              <a:gd name="connsiteY1" fmla="*/ 566056 h 1327303"/>
              <a:gd name="connsiteX2" fmla="*/ 190068 w 1136383"/>
              <a:gd name="connsiteY2" fmla="*/ 1253067 h 1327303"/>
              <a:gd name="connsiteX3" fmla="*/ 969001 w 1136383"/>
              <a:gd name="connsiteY3" fmla="*/ 1204686 h 1327303"/>
              <a:gd name="connsiteX4" fmla="*/ 1104467 w 1136383"/>
              <a:gd name="connsiteY4" fmla="*/ 527352 h 1327303"/>
              <a:gd name="connsiteX5" fmla="*/ 528734 w 1136383"/>
              <a:gd name="connsiteY5" fmla="*/ 0 h 1327303"/>
              <a:gd name="connsiteX0" fmla="*/ 504543 w 1136383"/>
              <a:gd name="connsiteY0" fmla="*/ 488648 h 1327303"/>
              <a:gd name="connsiteX1" fmla="*/ 117496 w 1136383"/>
              <a:gd name="connsiteY1" fmla="*/ 566056 h 1327303"/>
              <a:gd name="connsiteX2" fmla="*/ 190068 w 1136383"/>
              <a:gd name="connsiteY2" fmla="*/ 1253067 h 1327303"/>
              <a:gd name="connsiteX3" fmla="*/ 969001 w 1136383"/>
              <a:gd name="connsiteY3" fmla="*/ 1204686 h 1327303"/>
              <a:gd name="connsiteX4" fmla="*/ 1104467 w 1136383"/>
              <a:gd name="connsiteY4" fmla="*/ 527352 h 1327303"/>
              <a:gd name="connsiteX5" fmla="*/ 528734 w 1136383"/>
              <a:gd name="connsiteY5" fmla="*/ 0 h 1327303"/>
              <a:gd name="connsiteX0" fmla="*/ 504543 w 1143373"/>
              <a:gd name="connsiteY0" fmla="*/ 488648 h 1352489"/>
              <a:gd name="connsiteX1" fmla="*/ 117496 w 1143373"/>
              <a:gd name="connsiteY1" fmla="*/ 566056 h 1352489"/>
              <a:gd name="connsiteX2" fmla="*/ 190068 w 1143373"/>
              <a:gd name="connsiteY2" fmla="*/ 1253067 h 1352489"/>
              <a:gd name="connsiteX3" fmla="*/ 969001 w 1143373"/>
              <a:gd name="connsiteY3" fmla="*/ 1204686 h 1352489"/>
              <a:gd name="connsiteX4" fmla="*/ 1104467 w 1143373"/>
              <a:gd name="connsiteY4" fmla="*/ 527352 h 1352489"/>
              <a:gd name="connsiteX5" fmla="*/ 528734 w 1143373"/>
              <a:gd name="connsiteY5" fmla="*/ 0 h 1352489"/>
              <a:gd name="connsiteX0" fmla="*/ 504543 w 1164869"/>
              <a:gd name="connsiteY0" fmla="*/ 488648 h 1352489"/>
              <a:gd name="connsiteX1" fmla="*/ 117496 w 1164869"/>
              <a:gd name="connsiteY1" fmla="*/ 566056 h 1352489"/>
              <a:gd name="connsiteX2" fmla="*/ 190068 w 1164869"/>
              <a:gd name="connsiteY2" fmla="*/ 1253067 h 1352489"/>
              <a:gd name="connsiteX3" fmla="*/ 969001 w 1164869"/>
              <a:gd name="connsiteY3" fmla="*/ 1204686 h 1352489"/>
              <a:gd name="connsiteX4" fmla="*/ 1104467 w 1164869"/>
              <a:gd name="connsiteY4" fmla="*/ 527352 h 1352489"/>
              <a:gd name="connsiteX5" fmla="*/ 528734 w 1164869"/>
              <a:gd name="connsiteY5" fmla="*/ 0 h 1352489"/>
              <a:gd name="connsiteX0" fmla="*/ 504543 w 1164869"/>
              <a:gd name="connsiteY0" fmla="*/ 488648 h 1352489"/>
              <a:gd name="connsiteX1" fmla="*/ 117496 w 1164869"/>
              <a:gd name="connsiteY1" fmla="*/ 566056 h 1352489"/>
              <a:gd name="connsiteX2" fmla="*/ 190068 w 1164869"/>
              <a:gd name="connsiteY2" fmla="*/ 1253067 h 1352489"/>
              <a:gd name="connsiteX3" fmla="*/ 969001 w 1164869"/>
              <a:gd name="connsiteY3" fmla="*/ 1204686 h 1352489"/>
              <a:gd name="connsiteX4" fmla="*/ 1104467 w 1164869"/>
              <a:gd name="connsiteY4" fmla="*/ 527352 h 1352489"/>
              <a:gd name="connsiteX5" fmla="*/ 528734 w 1164869"/>
              <a:gd name="connsiteY5" fmla="*/ 0 h 1352489"/>
              <a:gd name="connsiteX0" fmla="*/ 504543 w 1164869"/>
              <a:gd name="connsiteY0" fmla="*/ 488648 h 1352489"/>
              <a:gd name="connsiteX1" fmla="*/ 117496 w 1164869"/>
              <a:gd name="connsiteY1" fmla="*/ 566056 h 1352489"/>
              <a:gd name="connsiteX2" fmla="*/ 190068 w 1164869"/>
              <a:gd name="connsiteY2" fmla="*/ 1253067 h 1352489"/>
              <a:gd name="connsiteX3" fmla="*/ 969001 w 1164869"/>
              <a:gd name="connsiteY3" fmla="*/ 1204686 h 1352489"/>
              <a:gd name="connsiteX4" fmla="*/ 1104467 w 1164869"/>
              <a:gd name="connsiteY4" fmla="*/ 527352 h 1352489"/>
              <a:gd name="connsiteX5" fmla="*/ 528734 w 1164869"/>
              <a:gd name="connsiteY5" fmla="*/ 0 h 1352489"/>
              <a:gd name="connsiteX0" fmla="*/ 463326 w 1123652"/>
              <a:gd name="connsiteY0" fmla="*/ 488648 h 1352489"/>
              <a:gd name="connsiteX1" fmla="*/ 76279 w 1123652"/>
              <a:gd name="connsiteY1" fmla="*/ 566056 h 1352489"/>
              <a:gd name="connsiteX2" fmla="*/ 148851 w 1123652"/>
              <a:gd name="connsiteY2" fmla="*/ 1253067 h 1352489"/>
              <a:gd name="connsiteX3" fmla="*/ 927784 w 1123652"/>
              <a:gd name="connsiteY3" fmla="*/ 1204686 h 1352489"/>
              <a:gd name="connsiteX4" fmla="*/ 1063250 w 1123652"/>
              <a:gd name="connsiteY4" fmla="*/ 527352 h 1352489"/>
              <a:gd name="connsiteX5" fmla="*/ 487517 w 1123652"/>
              <a:gd name="connsiteY5" fmla="*/ 0 h 1352489"/>
              <a:gd name="connsiteX0" fmla="*/ 432131 w 1092457"/>
              <a:gd name="connsiteY0" fmla="*/ 488648 h 1342294"/>
              <a:gd name="connsiteX1" fmla="*/ 63938 w 1092457"/>
              <a:gd name="connsiteY1" fmla="*/ 580196 h 1342294"/>
              <a:gd name="connsiteX2" fmla="*/ 117656 w 1092457"/>
              <a:gd name="connsiteY2" fmla="*/ 1253067 h 1342294"/>
              <a:gd name="connsiteX3" fmla="*/ 896589 w 1092457"/>
              <a:gd name="connsiteY3" fmla="*/ 1204686 h 1342294"/>
              <a:gd name="connsiteX4" fmla="*/ 1032055 w 1092457"/>
              <a:gd name="connsiteY4" fmla="*/ 527352 h 1342294"/>
              <a:gd name="connsiteX5" fmla="*/ 456322 w 1092457"/>
              <a:gd name="connsiteY5" fmla="*/ 0 h 1342294"/>
              <a:gd name="connsiteX0" fmla="*/ 460436 w 1120762"/>
              <a:gd name="connsiteY0" fmla="*/ 488648 h 1358750"/>
              <a:gd name="connsiteX1" fmla="*/ 92243 w 1120762"/>
              <a:gd name="connsiteY1" fmla="*/ 580196 h 1358750"/>
              <a:gd name="connsiteX2" fmla="*/ 145961 w 1120762"/>
              <a:gd name="connsiteY2" fmla="*/ 1253067 h 1358750"/>
              <a:gd name="connsiteX3" fmla="*/ 924894 w 1120762"/>
              <a:gd name="connsiteY3" fmla="*/ 1204686 h 1358750"/>
              <a:gd name="connsiteX4" fmla="*/ 1060360 w 1120762"/>
              <a:gd name="connsiteY4" fmla="*/ 527352 h 1358750"/>
              <a:gd name="connsiteX5" fmla="*/ 484627 w 1120762"/>
              <a:gd name="connsiteY5" fmla="*/ 0 h 1358750"/>
              <a:gd name="connsiteX0" fmla="*/ 462174 w 1122500"/>
              <a:gd name="connsiteY0" fmla="*/ 488648 h 1358750"/>
              <a:gd name="connsiteX1" fmla="*/ 93981 w 1122500"/>
              <a:gd name="connsiteY1" fmla="*/ 580196 h 1358750"/>
              <a:gd name="connsiteX2" fmla="*/ 147699 w 1122500"/>
              <a:gd name="connsiteY2" fmla="*/ 1253067 h 1358750"/>
              <a:gd name="connsiteX3" fmla="*/ 926632 w 1122500"/>
              <a:gd name="connsiteY3" fmla="*/ 1204686 h 1358750"/>
              <a:gd name="connsiteX4" fmla="*/ 1062098 w 1122500"/>
              <a:gd name="connsiteY4" fmla="*/ 527352 h 1358750"/>
              <a:gd name="connsiteX5" fmla="*/ 486365 w 1122500"/>
              <a:gd name="connsiteY5" fmla="*/ 0 h 1358750"/>
              <a:gd name="connsiteX0" fmla="*/ 457003 w 1117329"/>
              <a:gd name="connsiteY0" fmla="*/ 488648 h 1358750"/>
              <a:gd name="connsiteX1" fmla="*/ 88810 w 1117329"/>
              <a:gd name="connsiteY1" fmla="*/ 580196 h 1358750"/>
              <a:gd name="connsiteX2" fmla="*/ 142528 w 1117329"/>
              <a:gd name="connsiteY2" fmla="*/ 1253067 h 1358750"/>
              <a:gd name="connsiteX3" fmla="*/ 921461 w 1117329"/>
              <a:gd name="connsiteY3" fmla="*/ 1204686 h 1358750"/>
              <a:gd name="connsiteX4" fmla="*/ 1056927 w 1117329"/>
              <a:gd name="connsiteY4" fmla="*/ 527352 h 1358750"/>
              <a:gd name="connsiteX5" fmla="*/ 481194 w 1117329"/>
              <a:gd name="connsiteY5" fmla="*/ 0 h 1358750"/>
              <a:gd name="connsiteX0" fmla="*/ 458711 w 1119037"/>
              <a:gd name="connsiteY0" fmla="*/ 488648 h 1358750"/>
              <a:gd name="connsiteX1" fmla="*/ 90518 w 1119037"/>
              <a:gd name="connsiteY1" fmla="*/ 580196 h 1358750"/>
              <a:gd name="connsiteX2" fmla="*/ 144236 w 1119037"/>
              <a:gd name="connsiteY2" fmla="*/ 1253067 h 1358750"/>
              <a:gd name="connsiteX3" fmla="*/ 923169 w 1119037"/>
              <a:gd name="connsiteY3" fmla="*/ 1204686 h 1358750"/>
              <a:gd name="connsiteX4" fmla="*/ 1058635 w 1119037"/>
              <a:gd name="connsiteY4" fmla="*/ 527352 h 1358750"/>
              <a:gd name="connsiteX5" fmla="*/ 482902 w 1119037"/>
              <a:gd name="connsiteY5" fmla="*/ 0 h 1358750"/>
              <a:gd name="connsiteX0" fmla="*/ 458711 w 1119037"/>
              <a:gd name="connsiteY0" fmla="*/ 488648 h 1358750"/>
              <a:gd name="connsiteX1" fmla="*/ 90518 w 1119037"/>
              <a:gd name="connsiteY1" fmla="*/ 580196 h 1358750"/>
              <a:gd name="connsiteX2" fmla="*/ 144236 w 1119037"/>
              <a:gd name="connsiteY2" fmla="*/ 1253067 h 1358750"/>
              <a:gd name="connsiteX3" fmla="*/ 923169 w 1119037"/>
              <a:gd name="connsiteY3" fmla="*/ 1204686 h 1358750"/>
              <a:gd name="connsiteX4" fmla="*/ 1058635 w 1119037"/>
              <a:gd name="connsiteY4" fmla="*/ 527352 h 1358750"/>
              <a:gd name="connsiteX5" fmla="*/ 482902 w 1119037"/>
              <a:gd name="connsiteY5" fmla="*/ 0 h 1358750"/>
              <a:gd name="connsiteX0" fmla="*/ 458711 w 1115915"/>
              <a:gd name="connsiteY0" fmla="*/ 488648 h 1362070"/>
              <a:gd name="connsiteX1" fmla="*/ 90518 w 1115915"/>
              <a:gd name="connsiteY1" fmla="*/ 580196 h 1362070"/>
              <a:gd name="connsiteX2" fmla="*/ 144236 w 1115915"/>
              <a:gd name="connsiteY2" fmla="*/ 1253067 h 1362070"/>
              <a:gd name="connsiteX3" fmla="*/ 923169 w 1115915"/>
              <a:gd name="connsiteY3" fmla="*/ 1204686 h 1362070"/>
              <a:gd name="connsiteX4" fmla="*/ 1058635 w 1115915"/>
              <a:gd name="connsiteY4" fmla="*/ 527352 h 1362070"/>
              <a:gd name="connsiteX5" fmla="*/ 482902 w 1115915"/>
              <a:gd name="connsiteY5" fmla="*/ 0 h 1362070"/>
              <a:gd name="connsiteX0" fmla="*/ 458711 w 1109634"/>
              <a:gd name="connsiteY0" fmla="*/ 488648 h 1362070"/>
              <a:gd name="connsiteX1" fmla="*/ 90518 w 1109634"/>
              <a:gd name="connsiteY1" fmla="*/ 580196 h 1362070"/>
              <a:gd name="connsiteX2" fmla="*/ 144236 w 1109634"/>
              <a:gd name="connsiteY2" fmla="*/ 1253067 h 1362070"/>
              <a:gd name="connsiteX3" fmla="*/ 923169 w 1109634"/>
              <a:gd name="connsiteY3" fmla="*/ 1204686 h 1362070"/>
              <a:gd name="connsiteX4" fmla="*/ 1058635 w 1109634"/>
              <a:gd name="connsiteY4" fmla="*/ 527352 h 1362070"/>
              <a:gd name="connsiteX5" fmla="*/ 482902 w 1109634"/>
              <a:gd name="connsiteY5" fmla="*/ 0 h 1362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09634" h="1362070">
                <a:moveTo>
                  <a:pt x="458711" y="488648"/>
                </a:moveTo>
                <a:cubicBezTo>
                  <a:pt x="336645" y="449635"/>
                  <a:pt x="184378" y="476235"/>
                  <a:pt x="90518" y="580196"/>
                </a:cubicBezTo>
                <a:cubicBezTo>
                  <a:pt x="-3342" y="684157"/>
                  <a:pt x="-74666" y="1106564"/>
                  <a:pt x="144236" y="1253067"/>
                </a:cubicBezTo>
                <a:cubicBezTo>
                  <a:pt x="363138" y="1399570"/>
                  <a:pt x="751043" y="1412474"/>
                  <a:pt x="923169" y="1204686"/>
                </a:cubicBezTo>
                <a:cubicBezTo>
                  <a:pt x="1095295" y="996898"/>
                  <a:pt x="1166254" y="824895"/>
                  <a:pt x="1058635" y="527352"/>
                </a:cubicBezTo>
                <a:cubicBezTo>
                  <a:pt x="951016" y="229809"/>
                  <a:pt x="736902" y="110470"/>
                  <a:pt x="482902" y="0"/>
                </a:cubicBezTo>
              </a:path>
            </a:pathLst>
          </a:cu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B783176B-DCE1-4831-99F9-759EE23140B6}"/>
              </a:ext>
            </a:extLst>
          </p:cNvPr>
          <p:cNvSpPr/>
          <p:nvPr/>
        </p:nvSpPr>
        <p:spPr>
          <a:xfrm>
            <a:off x="8105186" y="2118911"/>
            <a:ext cx="1411999" cy="1411999"/>
          </a:xfrm>
          <a:prstGeom prst="ellipse">
            <a:avLst/>
          </a:prstGeom>
          <a:noFill/>
          <a:ln w="19050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168DBA58-DFA5-40C6-9EB6-95EF445F6A40}"/>
              </a:ext>
            </a:extLst>
          </p:cNvPr>
          <p:cNvSpPr/>
          <p:nvPr/>
        </p:nvSpPr>
        <p:spPr>
          <a:xfrm>
            <a:off x="8521154" y="2534878"/>
            <a:ext cx="580065" cy="580065"/>
          </a:xfrm>
          <a:prstGeom prst="ellipse">
            <a:avLst/>
          </a:prstGeom>
          <a:noFill/>
          <a:ln w="19050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B7C36328-014B-4963-9621-5CFA4A38F10E}"/>
                  </a:ext>
                </a:extLst>
              </p:cNvPr>
              <p:cNvSpPr txBox="1"/>
              <p:nvPr/>
            </p:nvSpPr>
            <p:spPr>
              <a:xfrm>
                <a:off x="9842492" y="1674191"/>
                <a:ext cx="790383" cy="3051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cycles</a:t>
                </a: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B7C36328-014B-4963-9621-5CFA4A38F1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42492" y="1674191"/>
                <a:ext cx="790383" cy="305196"/>
              </a:xfrm>
              <a:prstGeom prst="rect">
                <a:avLst/>
              </a:prstGeom>
              <a:blipFill>
                <a:blip r:embed="rId3"/>
                <a:stretch>
                  <a:fillRect t="-12000" r="-24806" b="-52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BC5B7B2A-F33B-49E7-B7DD-CA13AF91A984}"/>
                  </a:ext>
                </a:extLst>
              </p:cNvPr>
              <p:cNvSpPr txBox="1"/>
              <p:nvPr/>
            </p:nvSpPr>
            <p:spPr>
              <a:xfrm>
                <a:off x="10113226" y="2601553"/>
                <a:ext cx="363214" cy="3051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⋯</m:t>
                      </m:r>
                    </m:oMath>
                  </m:oMathPara>
                </a14:m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BC5B7B2A-F33B-49E7-B7DD-CA13AF91A9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13226" y="2601553"/>
                <a:ext cx="363214" cy="30519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任意多边形: 形状 11">
            <a:extLst>
              <a:ext uri="{FF2B5EF4-FFF2-40B4-BE49-F238E27FC236}">
                <a16:creationId xmlns:a16="http://schemas.microsoft.com/office/drawing/2014/main" id="{F3AB2C6E-0C0C-4C46-A609-E251283AE619}"/>
              </a:ext>
            </a:extLst>
          </p:cNvPr>
          <p:cNvSpPr/>
          <p:nvPr/>
        </p:nvSpPr>
        <p:spPr>
          <a:xfrm>
            <a:off x="8271037" y="2132512"/>
            <a:ext cx="1190443" cy="1319650"/>
          </a:xfrm>
          <a:custGeom>
            <a:avLst/>
            <a:gdLst>
              <a:gd name="connsiteX0" fmla="*/ 689768 w 1439665"/>
              <a:gd name="connsiteY0" fmla="*/ 479685 h 1594121"/>
              <a:gd name="connsiteX1" fmla="*/ 220076 w 1439665"/>
              <a:gd name="connsiteY1" fmla="*/ 889416 h 1594121"/>
              <a:gd name="connsiteX2" fmla="*/ 629807 w 1439665"/>
              <a:gd name="connsiteY2" fmla="*/ 1319134 h 1594121"/>
              <a:gd name="connsiteX3" fmla="*/ 1229413 w 1439665"/>
              <a:gd name="connsiteY3" fmla="*/ 874426 h 1594121"/>
              <a:gd name="connsiteX4" fmla="*/ 684771 w 1439665"/>
              <a:gd name="connsiteY4" fmla="*/ 229849 h 1594121"/>
              <a:gd name="connsiteX5" fmla="*/ 220 w 1439665"/>
              <a:gd name="connsiteY5" fmla="*/ 839449 h 1594121"/>
              <a:gd name="connsiteX6" fmla="*/ 619813 w 1439665"/>
              <a:gd name="connsiteY6" fmla="*/ 1593954 h 1594121"/>
              <a:gd name="connsiteX7" fmla="*/ 1439276 w 1439665"/>
              <a:gd name="connsiteY7" fmla="*/ 899410 h 1594121"/>
              <a:gd name="connsiteX8" fmla="*/ 704758 w 1439665"/>
              <a:gd name="connsiteY8" fmla="*/ 0 h 1594121"/>
              <a:gd name="connsiteX0" fmla="*/ 689768 w 1439665"/>
              <a:gd name="connsiteY0" fmla="*/ 479685 h 1594121"/>
              <a:gd name="connsiteX1" fmla="*/ 220076 w 1439665"/>
              <a:gd name="connsiteY1" fmla="*/ 889416 h 1594121"/>
              <a:gd name="connsiteX2" fmla="*/ 629807 w 1439665"/>
              <a:gd name="connsiteY2" fmla="*/ 1319134 h 1594121"/>
              <a:gd name="connsiteX3" fmla="*/ 1229413 w 1439665"/>
              <a:gd name="connsiteY3" fmla="*/ 874426 h 1594121"/>
              <a:gd name="connsiteX4" fmla="*/ 684771 w 1439665"/>
              <a:gd name="connsiteY4" fmla="*/ 229849 h 1594121"/>
              <a:gd name="connsiteX5" fmla="*/ 220 w 1439665"/>
              <a:gd name="connsiteY5" fmla="*/ 839449 h 1594121"/>
              <a:gd name="connsiteX6" fmla="*/ 619813 w 1439665"/>
              <a:gd name="connsiteY6" fmla="*/ 1593954 h 1594121"/>
              <a:gd name="connsiteX7" fmla="*/ 1439276 w 1439665"/>
              <a:gd name="connsiteY7" fmla="*/ 899410 h 1594121"/>
              <a:gd name="connsiteX8" fmla="*/ 704758 w 1439665"/>
              <a:gd name="connsiteY8" fmla="*/ 0 h 1594121"/>
              <a:gd name="connsiteX0" fmla="*/ 689768 w 1439665"/>
              <a:gd name="connsiteY0" fmla="*/ 479685 h 1594121"/>
              <a:gd name="connsiteX1" fmla="*/ 220076 w 1439665"/>
              <a:gd name="connsiteY1" fmla="*/ 889416 h 1594121"/>
              <a:gd name="connsiteX2" fmla="*/ 629807 w 1439665"/>
              <a:gd name="connsiteY2" fmla="*/ 1319134 h 1594121"/>
              <a:gd name="connsiteX3" fmla="*/ 1229413 w 1439665"/>
              <a:gd name="connsiteY3" fmla="*/ 874426 h 1594121"/>
              <a:gd name="connsiteX4" fmla="*/ 684771 w 1439665"/>
              <a:gd name="connsiteY4" fmla="*/ 229849 h 1594121"/>
              <a:gd name="connsiteX5" fmla="*/ 220 w 1439665"/>
              <a:gd name="connsiteY5" fmla="*/ 839449 h 1594121"/>
              <a:gd name="connsiteX6" fmla="*/ 619813 w 1439665"/>
              <a:gd name="connsiteY6" fmla="*/ 1593954 h 1594121"/>
              <a:gd name="connsiteX7" fmla="*/ 1439276 w 1439665"/>
              <a:gd name="connsiteY7" fmla="*/ 899410 h 1594121"/>
              <a:gd name="connsiteX8" fmla="*/ 704758 w 1439665"/>
              <a:gd name="connsiteY8" fmla="*/ 0 h 1594121"/>
              <a:gd name="connsiteX0" fmla="*/ 689768 w 1439665"/>
              <a:gd name="connsiteY0" fmla="*/ 479685 h 1594121"/>
              <a:gd name="connsiteX1" fmla="*/ 220076 w 1439665"/>
              <a:gd name="connsiteY1" fmla="*/ 889416 h 1594121"/>
              <a:gd name="connsiteX2" fmla="*/ 629807 w 1439665"/>
              <a:gd name="connsiteY2" fmla="*/ 1319134 h 1594121"/>
              <a:gd name="connsiteX3" fmla="*/ 1229413 w 1439665"/>
              <a:gd name="connsiteY3" fmla="*/ 874426 h 1594121"/>
              <a:gd name="connsiteX4" fmla="*/ 684771 w 1439665"/>
              <a:gd name="connsiteY4" fmla="*/ 229849 h 1594121"/>
              <a:gd name="connsiteX5" fmla="*/ 220 w 1439665"/>
              <a:gd name="connsiteY5" fmla="*/ 839449 h 1594121"/>
              <a:gd name="connsiteX6" fmla="*/ 619813 w 1439665"/>
              <a:gd name="connsiteY6" fmla="*/ 1593954 h 1594121"/>
              <a:gd name="connsiteX7" fmla="*/ 1439276 w 1439665"/>
              <a:gd name="connsiteY7" fmla="*/ 899410 h 1594121"/>
              <a:gd name="connsiteX8" fmla="*/ 704758 w 1439665"/>
              <a:gd name="connsiteY8" fmla="*/ 0 h 1594121"/>
              <a:gd name="connsiteX0" fmla="*/ 689768 w 1439665"/>
              <a:gd name="connsiteY0" fmla="*/ 479685 h 1594121"/>
              <a:gd name="connsiteX1" fmla="*/ 220076 w 1439665"/>
              <a:gd name="connsiteY1" fmla="*/ 889416 h 1594121"/>
              <a:gd name="connsiteX2" fmla="*/ 629807 w 1439665"/>
              <a:gd name="connsiteY2" fmla="*/ 1319134 h 1594121"/>
              <a:gd name="connsiteX3" fmla="*/ 1229413 w 1439665"/>
              <a:gd name="connsiteY3" fmla="*/ 874426 h 1594121"/>
              <a:gd name="connsiteX4" fmla="*/ 684771 w 1439665"/>
              <a:gd name="connsiteY4" fmla="*/ 229849 h 1594121"/>
              <a:gd name="connsiteX5" fmla="*/ 220 w 1439665"/>
              <a:gd name="connsiteY5" fmla="*/ 839449 h 1594121"/>
              <a:gd name="connsiteX6" fmla="*/ 619813 w 1439665"/>
              <a:gd name="connsiteY6" fmla="*/ 1593954 h 1594121"/>
              <a:gd name="connsiteX7" fmla="*/ 1439276 w 1439665"/>
              <a:gd name="connsiteY7" fmla="*/ 899410 h 1594121"/>
              <a:gd name="connsiteX8" fmla="*/ 704758 w 1439665"/>
              <a:gd name="connsiteY8" fmla="*/ 0 h 1594121"/>
              <a:gd name="connsiteX0" fmla="*/ 689768 w 1439665"/>
              <a:gd name="connsiteY0" fmla="*/ 479685 h 1594121"/>
              <a:gd name="connsiteX1" fmla="*/ 220076 w 1439665"/>
              <a:gd name="connsiteY1" fmla="*/ 889416 h 1594121"/>
              <a:gd name="connsiteX2" fmla="*/ 629807 w 1439665"/>
              <a:gd name="connsiteY2" fmla="*/ 1319134 h 1594121"/>
              <a:gd name="connsiteX3" fmla="*/ 1229413 w 1439665"/>
              <a:gd name="connsiteY3" fmla="*/ 874426 h 1594121"/>
              <a:gd name="connsiteX4" fmla="*/ 684771 w 1439665"/>
              <a:gd name="connsiteY4" fmla="*/ 229849 h 1594121"/>
              <a:gd name="connsiteX5" fmla="*/ 220 w 1439665"/>
              <a:gd name="connsiteY5" fmla="*/ 839449 h 1594121"/>
              <a:gd name="connsiteX6" fmla="*/ 619813 w 1439665"/>
              <a:gd name="connsiteY6" fmla="*/ 1593954 h 1594121"/>
              <a:gd name="connsiteX7" fmla="*/ 1439276 w 1439665"/>
              <a:gd name="connsiteY7" fmla="*/ 899410 h 1594121"/>
              <a:gd name="connsiteX8" fmla="*/ 704758 w 1439665"/>
              <a:gd name="connsiteY8" fmla="*/ 0 h 1594121"/>
              <a:gd name="connsiteX0" fmla="*/ 690328 w 1440225"/>
              <a:gd name="connsiteY0" fmla="*/ 479685 h 1594121"/>
              <a:gd name="connsiteX1" fmla="*/ 220636 w 1440225"/>
              <a:gd name="connsiteY1" fmla="*/ 889416 h 1594121"/>
              <a:gd name="connsiteX2" fmla="*/ 630367 w 1440225"/>
              <a:gd name="connsiteY2" fmla="*/ 1319134 h 1594121"/>
              <a:gd name="connsiteX3" fmla="*/ 1229973 w 1440225"/>
              <a:gd name="connsiteY3" fmla="*/ 874426 h 1594121"/>
              <a:gd name="connsiteX4" fmla="*/ 685331 w 1440225"/>
              <a:gd name="connsiteY4" fmla="*/ 229849 h 1594121"/>
              <a:gd name="connsiteX5" fmla="*/ 780 w 1440225"/>
              <a:gd name="connsiteY5" fmla="*/ 839449 h 1594121"/>
              <a:gd name="connsiteX6" fmla="*/ 620373 w 1440225"/>
              <a:gd name="connsiteY6" fmla="*/ 1593954 h 1594121"/>
              <a:gd name="connsiteX7" fmla="*/ 1439836 w 1440225"/>
              <a:gd name="connsiteY7" fmla="*/ 899410 h 1594121"/>
              <a:gd name="connsiteX8" fmla="*/ 705318 w 1440225"/>
              <a:gd name="connsiteY8" fmla="*/ 0 h 1594121"/>
              <a:gd name="connsiteX0" fmla="*/ 690897 w 1440794"/>
              <a:gd name="connsiteY0" fmla="*/ 479685 h 1596354"/>
              <a:gd name="connsiteX1" fmla="*/ 221205 w 1440794"/>
              <a:gd name="connsiteY1" fmla="*/ 889416 h 1596354"/>
              <a:gd name="connsiteX2" fmla="*/ 630936 w 1440794"/>
              <a:gd name="connsiteY2" fmla="*/ 1319134 h 1596354"/>
              <a:gd name="connsiteX3" fmla="*/ 1230542 w 1440794"/>
              <a:gd name="connsiteY3" fmla="*/ 874426 h 1596354"/>
              <a:gd name="connsiteX4" fmla="*/ 685900 w 1440794"/>
              <a:gd name="connsiteY4" fmla="*/ 229849 h 1596354"/>
              <a:gd name="connsiteX5" fmla="*/ 1349 w 1440794"/>
              <a:gd name="connsiteY5" fmla="*/ 839449 h 1596354"/>
              <a:gd name="connsiteX6" fmla="*/ 620942 w 1440794"/>
              <a:gd name="connsiteY6" fmla="*/ 1593954 h 1596354"/>
              <a:gd name="connsiteX7" fmla="*/ 1440405 w 1440794"/>
              <a:gd name="connsiteY7" fmla="*/ 899410 h 1596354"/>
              <a:gd name="connsiteX8" fmla="*/ 705887 w 1440794"/>
              <a:gd name="connsiteY8" fmla="*/ 0 h 1596354"/>
              <a:gd name="connsiteX0" fmla="*/ 690897 w 1440571"/>
              <a:gd name="connsiteY0" fmla="*/ 479685 h 1596971"/>
              <a:gd name="connsiteX1" fmla="*/ 221205 w 1440571"/>
              <a:gd name="connsiteY1" fmla="*/ 889416 h 1596971"/>
              <a:gd name="connsiteX2" fmla="*/ 630936 w 1440571"/>
              <a:gd name="connsiteY2" fmla="*/ 1319134 h 1596971"/>
              <a:gd name="connsiteX3" fmla="*/ 1230542 w 1440571"/>
              <a:gd name="connsiteY3" fmla="*/ 874426 h 1596971"/>
              <a:gd name="connsiteX4" fmla="*/ 685900 w 1440571"/>
              <a:gd name="connsiteY4" fmla="*/ 229849 h 1596971"/>
              <a:gd name="connsiteX5" fmla="*/ 1349 w 1440571"/>
              <a:gd name="connsiteY5" fmla="*/ 839449 h 1596971"/>
              <a:gd name="connsiteX6" fmla="*/ 620942 w 1440571"/>
              <a:gd name="connsiteY6" fmla="*/ 1593954 h 1596971"/>
              <a:gd name="connsiteX7" fmla="*/ 1440405 w 1440571"/>
              <a:gd name="connsiteY7" fmla="*/ 899410 h 1596971"/>
              <a:gd name="connsiteX8" fmla="*/ 705887 w 1440571"/>
              <a:gd name="connsiteY8" fmla="*/ 0 h 1596971"/>
              <a:gd name="connsiteX0" fmla="*/ 690897 w 1440538"/>
              <a:gd name="connsiteY0" fmla="*/ 479685 h 1596971"/>
              <a:gd name="connsiteX1" fmla="*/ 221205 w 1440538"/>
              <a:gd name="connsiteY1" fmla="*/ 889416 h 1596971"/>
              <a:gd name="connsiteX2" fmla="*/ 630936 w 1440538"/>
              <a:gd name="connsiteY2" fmla="*/ 1319134 h 1596971"/>
              <a:gd name="connsiteX3" fmla="*/ 1230542 w 1440538"/>
              <a:gd name="connsiteY3" fmla="*/ 874426 h 1596971"/>
              <a:gd name="connsiteX4" fmla="*/ 685900 w 1440538"/>
              <a:gd name="connsiteY4" fmla="*/ 229849 h 1596971"/>
              <a:gd name="connsiteX5" fmla="*/ 1349 w 1440538"/>
              <a:gd name="connsiteY5" fmla="*/ 839449 h 1596971"/>
              <a:gd name="connsiteX6" fmla="*/ 620942 w 1440538"/>
              <a:gd name="connsiteY6" fmla="*/ 1593954 h 1596971"/>
              <a:gd name="connsiteX7" fmla="*/ 1440405 w 1440538"/>
              <a:gd name="connsiteY7" fmla="*/ 899410 h 1596971"/>
              <a:gd name="connsiteX8" fmla="*/ 705887 w 1440538"/>
              <a:gd name="connsiteY8" fmla="*/ 0 h 1596971"/>
              <a:gd name="connsiteX0" fmla="*/ 690897 w 1440612"/>
              <a:gd name="connsiteY0" fmla="*/ 479685 h 1596971"/>
              <a:gd name="connsiteX1" fmla="*/ 221205 w 1440612"/>
              <a:gd name="connsiteY1" fmla="*/ 889416 h 1596971"/>
              <a:gd name="connsiteX2" fmla="*/ 630936 w 1440612"/>
              <a:gd name="connsiteY2" fmla="*/ 1319134 h 1596971"/>
              <a:gd name="connsiteX3" fmla="*/ 1230542 w 1440612"/>
              <a:gd name="connsiteY3" fmla="*/ 874426 h 1596971"/>
              <a:gd name="connsiteX4" fmla="*/ 685900 w 1440612"/>
              <a:gd name="connsiteY4" fmla="*/ 229849 h 1596971"/>
              <a:gd name="connsiteX5" fmla="*/ 1349 w 1440612"/>
              <a:gd name="connsiteY5" fmla="*/ 839449 h 1596971"/>
              <a:gd name="connsiteX6" fmla="*/ 620942 w 1440612"/>
              <a:gd name="connsiteY6" fmla="*/ 1593954 h 1596971"/>
              <a:gd name="connsiteX7" fmla="*/ 1440405 w 1440612"/>
              <a:gd name="connsiteY7" fmla="*/ 899410 h 1596971"/>
              <a:gd name="connsiteX8" fmla="*/ 705887 w 1440612"/>
              <a:gd name="connsiteY8" fmla="*/ 0 h 1596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40612" h="1596971">
                <a:moveTo>
                  <a:pt x="690897" y="479685"/>
                </a:moveTo>
                <a:cubicBezTo>
                  <a:pt x="411080" y="429717"/>
                  <a:pt x="211212" y="699541"/>
                  <a:pt x="221205" y="889416"/>
                </a:cubicBezTo>
                <a:cubicBezTo>
                  <a:pt x="231198" y="1079291"/>
                  <a:pt x="337795" y="1321632"/>
                  <a:pt x="630936" y="1319134"/>
                </a:cubicBezTo>
                <a:cubicBezTo>
                  <a:pt x="924077" y="1316636"/>
                  <a:pt x="1231375" y="1260839"/>
                  <a:pt x="1230542" y="874426"/>
                </a:cubicBezTo>
                <a:cubicBezTo>
                  <a:pt x="1229709" y="488013"/>
                  <a:pt x="995696" y="245671"/>
                  <a:pt x="685900" y="229849"/>
                </a:cubicBezTo>
                <a:cubicBezTo>
                  <a:pt x="376104" y="214027"/>
                  <a:pt x="22168" y="417225"/>
                  <a:pt x="1349" y="839449"/>
                </a:cubicBezTo>
                <a:cubicBezTo>
                  <a:pt x="-19470" y="1261673"/>
                  <a:pt x="201217" y="1553980"/>
                  <a:pt x="620942" y="1593954"/>
                </a:cubicBezTo>
                <a:cubicBezTo>
                  <a:pt x="1040667" y="1633928"/>
                  <a:pt x="1431243" y="1270000"/>
                  <a:pt x="1440405" y="899410"/>
                </a:cubicBezTo>
                <a:cubicBezTo>
                  <a:pt x="1449567" y="528820"/>
                  <a:pt x="1155176" y="57045"/>
                  <a:pt x="705887" y="0"/>
                </a:cubicBezTo>
              </a:path>
            </a:pathLst>
          </a:cu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ECCFBE3F-7C7E-405B-BF8F-0A37B290F1C2}"/>
                  </a:ext>
                </a:extLst>
              </p:cNvPr>
              <p:cNvSpPr txBox="1"/>
              <p:nvPr/>
            </p:nvSpPr>
            <p:spPr>
              <a:xfrm>
                <a:off x="1007173" y="1697438"/>
                <a:ext cx="790383" cy="3051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0</m:t>
                    </m:r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cycles</a:t>
                </a: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ECCFBE3F-7C7E-405B-BF8F-0A37B290F1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7173" y="1697438"/>
                <a:ext cx="790383" cy="305196"/>
              </a:xfrm>
              <a:prstGeom prst="rect">
                <a:avLst/>
              </a:prstGeom>
              <a:blipFill>
                <a:blip r:embed="rId5"/>
                <a:stretch>
                  <a:fillRect t="-9804" r="-23846" b="-4902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8EBC92D6-EE8D-422F-89FC-BB1958DC57EB}"/>
                  </a:ext>
                </a:extLst>
              </p:cNvPr>
              <p:cNvSpPr txBox="1"/>
              <p:nvPr/>
            </p:nvSpPr>
            <p:spPr>
              <a:xfrm>
                <a:off x="6439374" y="1666989"/>
                <a:ext cx="790383" cy="3051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1</m:t>
                    </m:r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cycles</a:t>
                </a: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8EBC92D6-EE8D-422F-89FC-BB1958DC57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9374" y="1666989"/>
                <a:ext cx="790383" cy="305196"/>
              </a:xfrm>
              <a:prstGeom prst="rect">
                <a:avLst/>
              </a:prstGeom>
              <a:blipFill>
                <a:blip r:embed="rId6"/>
                <a:stretch>
                  <a:fillRect t="-9804" r="-23846" b="-4902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D218A194-DDD7-478F-8D6A-ACA5A37CDAED}"/>
                  </a:ext>
                </a:extLst>
              </p:cNvPr>
              <p:cNvSpPr txBox="1"/>
              <p:nvPr/>
            </p:nvSpPr>
            <p:spPr>
              <a:xfrm>
                <a:off x="8301695" y="1674191"/>
                <a:ext cx="790383" cy="3051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2</m:t>
                    </m:r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cycles</a:t>
                </a: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D218A194-DDD7-478F-8D6A-ACA5A37CDA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1695" y="1674191"/>
                <a:ext cx="790383" cy="305196"/>
              </a:xfrm>
              <a:prstGeom prst="rect">
                <a:avLst/>
              </a:prstGeom>
              <a:blipFill>
                <a:blip r:embed="rId7"/>
                <a:stretch>
                  <a:fillRect t="-12000" r="-24031" b="-52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文本框 76">
            <a:extLst>
              <a:ext uri="{FF2B5EF4-FFF2-40B4-BE49-F238E27FC236}">
                <a16:creationId xmlns:a16="http://schemas.microsoft.com/office/drawing/2014/main" id="{4CECD30A-E758-49A8-8753-548F24463999}"/>
              </a:ext>
            </a:extLst>
          </p:cNvPr>
          <p:cNvSpPr txBox="1"/>
          <p:nvPr/>
        </p:nvSpPr>
        <p:spPr>
          <a:xfrm>
            <a:off x="1798760" y="4204862"/>
            <a:ext cx="279859" cy="5849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endParaRPr lang="zh-CN" alt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9" name="文本框 78">
            <a:extLst>
              <a:ext uri="{FF2B5EF4-FFF2-40B4-BE49-F238E27FC236}">
                <a16:creationId xmlns:a16="http://schemas.microsoft.com/office/drawing/2014/main" id="{4CECD30A-E758-49A8-8753-548F24463999}"/>
              </a:ext>
            </a:extLst>
          </p:cNvPr>
          <p:cNvSpPr txBox="1"/>
          <p:nvPr/>
        </p:nvSpPr>
        <p:spPr>
          <a:xfrm>
            <a:off x="3197230" y="4196250"/>
            <a:ext cx="279859" cy="5849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endParaRPr lang="zh-CN" alt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0" name="文本框 79">
            <a:extLst>
              <a:ext uri="{FF2B5EF4-FFF2-40B4-BE49-F238E27FC236}">
                <a16:creationId xmlns:a16="http://schemas.microsoft.com/office/drawing/2014/main" id="{4CECD30A-E758-49A8-8753-548F24463999}"/>
              </a:ext>
            </a:extLst>
          </p:cNvPr>
          <p:cNvSpPr txBox="1"/>
          <p:nvPr/>
        </p:nvSpPr>
        <p:spPr>
          <a:xfrm>
            <a:off x="4552305" y="4178419"/>
            <a:ext cx="279859" cy="5849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endParaRPr lang="zh-CN" alt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4CECD30A-E758-49A8-8753-548F24463999}"/>
              </a:ext>
            </a:extLst>
          </p:cNvPr>
          <p:cNvSpPr txBox="1"/>
          <p:nvPr/>
        </p:nvSpPr>
        <p:spPr>
          <a:xfrm>
            <a:off x="5993199" y="4155776"/>
            <a:ext cx="279859" cy="5849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endParaRPr lang="zh-CN" alt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4" name="文本框 83">
            <a:extLst>
              <a:ext uri="{FF2B5EF4-FFF2-40B4-BE49-F238E27FC236}">
                <a16:creationId xmlns:a16="http://schemas.microsoft.com/office/drawing/2014/main" id="{4CECD30A-E758-49A8-8753-548F24463999}"/>
              </a:ext>
            </a:extLst>
          </p:cNvPr>
          <p:cNvSpPr txBox="1"/>
          <p:nvPr/>
        </p:nvSpPr>
        <p:spPr>
          <a:xfrm rot="5400000">
            <a:off x="1113029" y="3551484"/>
            <a:ext cx="5988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endParaRPr lang="zh-CN" alt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5" name="文本框 84">
            <a:extLst>
              <a:ext uri="{FF2B5EF4-FFF2-40B4-BE49-F238E27FC236}">
                <a16:creationId xmlns:a16="http://schemas.microsoft.com/office/drawing/2014/main" id="{4CECD30A-E758-49A8-8753-548F24463999}"/>
              </a:ext>
            </a:extLst>
          </p:cNvPr>
          <p:cNvSpPr txBox="1"/>
          <p:nvPr/>
        </p:nvSpPr>
        <p:spPr>
          <a:xfrm rot="5400000">
            <a:off x="6574493" y="3551484"/>
            <a:ext cx="5988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endParaRPr lang="zh-CN" alt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6" name="矩形 85"/>
          <p:cNvSpPr/>
          <p:nvPr/>
        </p:nvSpPr>
        <p:spPr>
          <a:xfrm>
            <a:off x="2298712" y="3186082"/>
            <a:ext cx="362226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continuous transformation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shows the equivalence</a:t>
            </a:r>
            <a:endParaRPr lang="zh-CN" alt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文本框 87">
                <a:extLst>
                  <a:ext uri="{FF2B5EF4-FFF2-40B4-BE49-F238E27FC236}">
                    <a16:creationId xmlns:a16="http://schemas.microsoft.com/office/drawing/2014/main" id="{ECCFBE3F-7C7E-405B-BF8F-0A37B290F1C2}"/>
                  </a:ext>
                </a:extLst>
              </p:cNvPr>
              <p:cNvSpPr txBox="1"/>
              <p:nvPr/>
            </p:nvSpPr>
            <p:spPr>
              <a:xfrm>
                <a:off x="869200" y="5127996"/>
                <a:ext cx="9457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0</m:t>
                    </m:r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cycles</a:t>
                </a: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8" name="文本框 87">
                <a:extLst>
                  <a:ext uri="{FF2B5EF4-FFF2-40B4-BE49-F238E27FC236}">
                    <a16:creationId xmlns:a16="http://schemas.microsoft.com/office/drawing/2014/main" id="{ECCFBE3F-7C7E-405B-BF8F-0A37B290F1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200" y="5127996"/>
                <a:ext cx="945750" cy="369332"/>
              </a:xfrm>
              <a:prstGeom prst="rect">
                <a:avLst/>
              </a:prstGeom>
              <a:blipFill>
                <a:blip r:embed="rId9"/>
                <a:stretch>
                  <a:fillRect t="-8197" r="-3226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文本框 88">
                <a:extLst>
                  <a:ext uri="{FF2B5EF4-FFF2-40B4-BE49-F238E27FC236}">
                    <a16:creationId xmlns:a16="http://schemas.microsoft.com/office/drawing/2014/main" id="{ECCFBE3F-7C7E-405B-BF8F-0A37B290F1C2}"/>
                  </a:ext>
                </a:extLst>
              </p:cNvPr>
              <p:cNvSpPr txBox="1"/>
              <p:nvPr/>
            </p:nvSpPr>
            <p:spPr>
              <a:xfrm>
                <a:off x="2258142" y="5048680"/>
                <a:ext cx="945750" cy="4834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cycles</a:t>
                </a: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9" name="文本框 88">
                <a:extLst>
                  <a:ext uri="{FF2B5EF4-FFF2-40B4-BE49-F238E27FC236}">
                    <a16:creationId xmlns:a16="http://schemas.microsoft.com/office/drawing/2014/main" id="{ECCFBE3F-7C7E-405B-BF8F-0A37B290F1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8142" y="5048680"/>
                <a:ext cx="945750" cy="483466"/>
              </a:xfrm>
              <a:prstGeom prst="rect">
                <a:avLst/>
              </a:prstGeom>
              <a:blipFill>
                <a:blip r:embed="rId10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文本框 89">
                <a:extLst>
                  <a:ext uri="{FF2B5EF4-FFF2-40B4-BE49-F238E27FC236}">
                    <a16:creationId xmlns:a16="http://schemas.microsoft.com/office/drawing/2014/main" id="{ECCFBE3F-7C7E-405B-BF8F-0A37B290F1C2}"/>
                  </a:ext>
                </a:extLst>
              </p:cNvPr>
              <p:cNvSpPr txBox="1"/>
              <p:nvPr/>
            </p:nvSpPr>
            <p:spPr>
              <a:xfrm>
                <a:off x="3628912" y="5054132"/>
                <a:ext cx="945750" cy="4840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cycles</a:t>
                </a: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0" name="文本框 89">
                <a:extLst>
                  <a:ext uri="{FF2B5EF4-FFF2-40B4-BE49-F238E27FC236}">
                    <a16:creationId xmlns:a16="http://schemas.microsoft.com/office/drawing/2014/main" id="{ECCFBE3F-7C7E-405B-BF8F-0A37B290F1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8912" y="5054132"/>
                <a:ext cx="945750" cy="484043"/>
              </a:xfrm>
              <a:prstGeom prst="rect">
                <a:avLst/>
              </a:prstGeom>
              <a:blipFill>
                <a:blip r:embed="rId11"/>
                <a:stretch>
                  <a:fillRect r="-645" b="-75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文本框 90">
                <a:extLst>
                  <a:ext uri="{FF2B5EF4-FFF2-40B4-BE49-F238E27FC236}">
                    <a16:creationId xmlns:a16="http://schemas.microsoft.com/office/drawing/2014/main" id="{ECCFBE3F-7C7E-405B-BF8F-0A37B290F1C2}"/>
                  </a:ext>
                </a:extLst>
              </p:cNvPr>
              <p:cNvSpPr txBox="1"/>
              <p:nvPr/>
            </p:nvSpPr>
            <p:spPr>
              <a:xfrm>
                <a:off x="5086994" y="5070500"/>
                <a:ext cx="945750" cy="4840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cycles</a:t>
                </a: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1" name="文本框 90">
                <a:extLst>
                  <a:ext uri="{FF2B5EF4-FFF2-40B4-BE49-F238E27FC236}">
                    <a16:creationId xmlns:a16="http://schemas.microsoft.com/office/drawing/2014/main" id="{ECCFBE3F-7C7E-405B-BF8F-0A37B290F1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6994" y="5070500"/>
                <a:ext cx="945750" cy="484043"/>
              </a:xfrm>
              <a:prstGeom prst="rect">
                <a:avLst/>
              </a:prstGeom>
              <a:blipFill>
                <a:blip r:embed="rId12"/>
                <a:stretch>
                  <a:fillRect b="-75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文本框 91">
                <a:extLst>
                  <a:ext uri="{FF2B5EF4-FFF2-40B4-BE49-F238E27FC236}">
                    <a16:creationId xmlns:a16="http://schemas.microsoft.com/office/drawing/2014/main" id="{ECCFBE3F-7C7E-405B-BF8F-0A37B290F1C2}"/>
                  </a:ext>
                </a:extLst>
              </p:cNvPr>
              <p:cNvSpPr txBox="1"/>
              <p:nvPr/>
            </p:nvSpPr>
            <p:spPr>
              <a:xfrm>
                <a:off x="6429850" y="5127666"/>
                <a:ext cx="9457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1</m:t>
                    </m:r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cycles</a:t>
                </a: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2" name="文本框 91">
                <a:extLst>
                  <a:ext uri="{FF2B5EF4-FFF2-40B4-BE49-F238E27FC236}">
                    <a16:creationId xmlns:a16="http://schemas.microsoft.com/office/drawing/2014/main" id="{ECCFBE3F-7C7E-405B-BF8F-0A37B290F1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9850" y="5127666"/>
                <a:ext cx="945750" cy="369332"/>
              </a:xfrm>
              <a:prstGeom prst="rect">
                <a:avLst/>
              </a:prstGeom>
              <a:blipFill>
                <a:blip r:embed="rId13"/>
                <a:stretch>
                  <a:fillRect t="-8197" r="-3226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4" name="文本框 93">
            <a:extLst>
              <a:ext uri="{FF2B5EF4-FFF2-40B4-BE49-F238E27FC236}">
                <a16:creationId xmlns:a16="http://schemas.microsoft.com/office/drawing/2014/main" id="{12B6981C-CE74-4B28-B8B3-E3DD3420C1D5}"/>
              </a:ext>
            </a:extLst>
          </p:cNvPr>
          <p:cNvSpPr txBox="1"/>
          <p:nvPr/>
        </p:nvSpPr>
        <p:spPr>
          <a:xfrm>
            <a:off x="7619918" y="2441211"/>
            <a:ext cx="279859" cy="5849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endParaRPr lang="zh-CN" alt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5" name="文本框 94">
            <a:extLst>
              <a:ext uri="{FF2B5EF4-FFF2-40B4-BE49-F238E27FC236}">
                <a16:creationId xmlns:a16="http://schemas.microsoft.com/office/drawing/2014/main" id="{32C36F0D-E59C-4BE7-8CE2-5575DFFDD216}"/>
              </a:ext>
            </a:extLst>
          </p:cNvPr>
          <p:cNvSpPr txBox="1"/>
          <p:nvPr/>
        </p:nvSpPr>
        <p:spPr>
          <a:xfrm>
            <a:off x="9528811" y="2417059"/>
            <a:ext cx="279859" cy="5849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endParaRPr lang="zh-CN" alt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3D4FD82-454A-41DA-964B-83954D6B0D9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0331" y="4055367"/>
            <a:ext cx="1007193" cy="99876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15492F8-C2C8-4F68-9A22-EF52C1B9952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144" y="4046499"/>
            <a:ext cx="1028388" cy="1019746"/>
          </a:xfrm>
          <a:prstGeom prst="rect">
            <a:avLst/>
          </a:prstGeom>
        </p:spPr>
      </p:pic>
      <p:pic>
        <p:nvPicPr>
          <p:cNvPr id="82" name="图片 81">
            <a:extLst>
              <a:ext uri="{FF2B5EF4-FFF2-40B4-BE49-F238E27FC236}">
                <a16:creationId xmlns:a16="http://schemas.microsoft.com/office/drawing/2014/main" id="{D8C558C5-8025-4BF4-92B2-097B01E4776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7183" y="4045061"/>
            <a:ext cx="1028389" cy="1024068"/>
          </a:xfrm>
          <a:prstGeom prst="rect">
            <a:avLst/>
          </a:prstGeom>
        </p:spPr>
      </p:pic>
      <p:pic>
        <p:nvPicPr>
          <p:cNvPr id="93" name="图片 92">
            <a:extLst>
              <a:ext uri="{FF2B5EF4-FFF2-40B4-BE49-F238E27FC236}">
                <a16:creationId xmlns:a16="http://schemas.microsoft.com/office/drawing/2014/main" id="{C971BB89-96D3-4E4F-BD4D-4C5A2C9E4E9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0886" y="4049564"/>
            <a:ext cx="1028388" cy="1015480"/>
          </a:xfrm>
          <a:prstGeom prst="rect">
            <a:avLst/>
          </a:prstGeom>
        </p:spPr>
      </p:pic>
      <p:pic>
        <p:nvPicPr>
          <p:cNvPr id="97" name="图片 96">
            <a:extLst>
              <a:ext uri="{FF2B5EF4-FFF2-40B4-BE49-F238E27FC236}">
                <a16:creationId xmlns:a16="http://schemas.microsoft.com/office/drawing/2014/main" id="{759983FD-21FF-43BA-8543-FBCEEA30C1B3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2999" y="4045920"/>
            <a:ext cx="1038206" cy="1020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652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2000"/>
    </mc:Choice>
    <mc:Fallback xmlns="">
      <p:transition advTm="12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椭圆 34">
            <a:extLst>
              <a:ext uri="{FF2B5EF4-FFF2-40B4-BE49-F238E27FC236}">
                <a16:creationId xmlns:a16="http://schemas.microsoft.com/office/drawing/2014/main" id="{00ABFCE6-92E2-4E17-8389-381BDE1049EA}"/>
              </a:ext>
            </a:extLst>
          </p:cNvPr>
          <p:cNvSpPr/>
          <p:nvPr/>
        </p:nvSpPr>
        <p:spPr>
          <a:xfrm>
            <a:off x="5398857" y="3024256"/>
            <a:ext cx="1450811" cy="1450811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内容占位符 2"/>
          <p:cNvSpPr>
            <a:spLocks noGrp="1"/>
          </p:cNvSpPr>
          <p:nvPr>
            <p:ph idx="1"/>
          </p:nvPr>
        </p:nvSpPr>
        <p:spPr>
          <a:xfrm>
            <a:off x="529784" y="1233611"/>
            <a:ext cx="9543121" cy="54437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Equivalence 4: The negligibility of single cutting path</a:t>
            </a:r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87942"/>
          </a:xfrm>
        </p:spPr>
        <p:txBody>
          <a:bodyPr anchor="t">
            <a:noAutofit/>
          </a:bodyPr>
          <a:lstStyle/>
          <a:p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Contribution 2: A Systematic Solution of Topological Graphs</a:t>
            </a:r>
            <a:b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Solution of Genus-one Cells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709594" y="5291251"/>
            <a:ext cx="785338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is 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not the cutting paths but a connected area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that transforms the genus-one cell into simply-connected sub-cells.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87B0DE6-155D-4165-B14A-EF86C92C74A1}"/>
              </a:ext>
            </a:extLst>
          </p:cNvPr>
          <p:cNvSpPr txBox="1"/>
          <p:nvPr/>
        </p:nvSpPr>
        <p:spPr>
          <a:xfrm>
            <a:off x="8292595" y="2067911"/>
            <a:ext cx="15941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Contradiction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B66E97AF-43D1-4045-A30F-9136D08E84C9}"/>
              </a:ext>
            </a:extLst>
          </p:cNvPr>
          <p:cNvGrpSpPr/>
          <p:nvPr/>
        </p:nvGrpSpPr>
        <p:grpSpPr>
          <a:xfrm>
            <a:off x="8100232" y="2791995"/>
            <a:ext cx="1972673" cy="1958774"/>
            <a:chOff x="-1579371" y="-2792310"/>
            <a:chExt cx="2323364" cy="2306994"/>
          </a:xfrm>
        </p:grpSpPr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CE88C1C0-D67B-4BB8-B18B-36A84BAAE30F}"/>
                </a:ext>
              </a:extLst>
            </p:cNvPr>
            <p:cNvSpPr/>
            <p:nvPr/>
          </p:nvSpPr>
          <p:spPr>
            <a:xfrm>
              <a:off x="-1280166" y="-2502898"/>
              <a:ext cx="1708728" cy="1708728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9FAEB651-75E2-4EEC-B752-2B4F000995EE}"/>
                </a:ext>
              </a:extLst>
            </p:cNvPr>
            <p:cNvSpPr/>
            <p:nvPr/>
          </p:nvSpPr>
          <p:spPr>
            <a:xfrm>
              <a:off x="-776784" y="-1999516"/>
              <a:ext cx="701964" cy="701964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2" name="弧形 11">
              <a:extLst>
                <a:ext uri="{FF2B5EF4-FFF2-40B4-BE49-F238E27FC236}">
                  <a16:creationId xmlns:a16="http://schemas.microsoft.com/office/drawing/2014/main" id="{8BEDDFA9-F327-4532-B40B-02A62501FC54}"/>
                </a:ext>
              </a:extLst>
            </p:cNvPr>
            <p:cNvSpPr/>
            <p:nvPr/>
          </p:nvSpPr>
          <p:spPr>
            <a:xfrm>
              <a:off x="-530364" y="-2792310"/>
              <a:ext cx="1236475" cy="1236475"/>
            </a:xfrm>
            <a:prstGeom prst="arc">
              <a:avLst>
                <a:gd name="adj1" fmla="val 12701858"/>
                <a:gd name="adj2" fmla="val 3455878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弧形 12">
              <a:extLst>
                <a:ext uri="{FF2B5EF4-FFF2-40B4-BE49-F238E27FC236}">
                  <a16:creationId xmlns:a16="http://schemas.microsoft.com/office/drawing/2014/main" id="{A93EE657-B0C4-40C9-AB35-291EA6BE4E17}"/>
                </a:ext>
              </a:extLst>
            </p:cNvPr>
            <p:cNvSpPr/>
            <p:nvPr/>
          </p:nvSpPr>
          <p:spPr>
            <a:xfrm>
              <a:off x="-1579371" y="-2790971"/>
              <a:ext cx="1236475" cy="1236475"/>
            </a:xfrm>
            <a:prstGeom prst="arc">
              <a:avLst>
                <a:gd name="adj1" fmla="val 7277682"/>
                <a:gd name="adj2" fmla="val 19609149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弧形 13">
              <a:extLst>
                <a:ext uri="{FF2B5EF4-FFF2-40B4-BE49-F238E27FC236}">
                  <a16:creationId xmlns:a16="http://schemas.microsoft.com/office/drawing/2014/main" id="{A0CCA508-2F89-43CA-8FAE-1DD3342F6C8C}"/>
                </a:ext>
              </a:extLst>
            </p:cNvPr>
            <p:cNvSpPr/>
            <p:nvPr/>
          </p:nvSpPr>
          <p:spPr>
            <a:xfrm>
              <a:off x="-1568486" y="-1721792"/>
              <a:ext cx="1236476" cy="1236476"/>
            </a:xfrm>
            <a:prstGeom prst="arc">
              <a:avLst>
                <a:gd name="adj1" fmla="val 1879998"/>
                <a:gd name="adj2" fmla="val 14198932"/>
              </a:avLst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弧形 14">
              <a:extLst>
                <a:ext uri="{FF2B5EF4-FFF2-40B4-BE49-F238E27FC236}">
                  <a16:creationId xmlns:a16="http://schemas.microsoft.com/office/drawing/2014/main" id="{FC965203-C483-45BA-9E5B-55471B658EBC}"/>
                </a:ext>
              </a:extLst>
            </p:cNvPr>
            <p:cNvSpPr/>
            <p:nvPr/>
          </p:nvSpPr>
          <p:spPr>
            <a:xfrm>
              <a:off x="-497514" y="-1737465"/>
              <a:ext cx="1241507" cy="1241507"/>
            </a:xfrm>
            <a:prstGeom prst="arc">
              <a:avLst>
                <a:gd name="adj1" fmla="val 18056206"/>
                <a:gd name="adj2" fmla="val 8967522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6" name="任意多边形: 形状 18">
            <a:extLst>
              <a:ext uri="{FF2B5EF4-FFF2-40B4-BE49-F238E27FC236}">
                <a16:creationId xmlns:a16="http://schemas.microsoft.com/office/drawing/2014/main" id="{5DC61D9C-9C3F-4044-8D4D-59DFB0EAD40F}"/>
              </a:ext>
            </a:extLst>
          </p:cNvPr>
          <p:cNvSpPr/>
          <p:nvPr/>
        </p:nvSpPr>
        <p:spPr>
          <a:xfrm>
            <a:off x="9052890" y="3041381"/>
            <a:ext cx="56146" cy="425391"/>
          </a:xfrm>
          <a:custGeom>
            <a:avLst/>
            <a:gdLst>
              <a:gd name="connsiteX0" fmla="*/ 15789 w 84442"/>
              <a:gd name="connsiteY0" fmla="*/ 0 h 501015"/>
              <a:gd name="connsiteX1" fmla="*/ 84369 w 84442"/>
              <a:gd name="connsiteY1" fmla="*/ 291465 h 501015"/>
              <a:gd name="connsiteX2" fmla="*/ 4359 w 84442"/>
              <a:gd name="connsiteY2" fmla="*/ 377190 h 501015"/>
              <a:gd name="connsiteX3" fmla="*/ 17694 w 84442"/>
              <a:gd name="connsiteY3" fmla="*/ 501015 h 501015"/>
              <a:gd name="connsiteX0" fmla="*/ 14556 w 66127"/>
              <a:gd name="connsiteY0" fmla="*/ 0 h 501015"/>
              <a:gd name="connsiteX1" fmla="*/ 65991 w 66127"/>
              <a:gd name="connsiteY1" fmla="*/ 180975 h 501015"/>
              <a:gd name="connsiteX2" fmla="*/ 3126 w 66127"/>
              <a:gd name="connsiteY2" fmla="*/ 377190 h 501015"/>
              <a:gd name="connsiteX3" fmla="*/ 16461 w 66127"/>
              <a:gd name="connsiteY3" fmla="*/ 501015 h 501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127" h="501015">
                <a:moveTo>
                  <a:pt x="14556" y="0"/>
                </a:moveTo>
                <a:cubicBezTo>
                  <a:pt x="49798" y="114300"/>
                  <a:pt x="67896" y="118110"/>
                  <a:pt x="65991" y="180975"/>
                </a:cubicBezTo>
                <a:cubicBezTo>
                  <a:pt x="64086" y="243840"/>
                  <a:pt x="11381" y="323850"/>
                  <a:pt x="3126" y="377190"/>
                </a:cubicBezTo>
                <a:cubicBezTo>
                  <a:pt x="-5129" y="430530"/>
                  <a:pt x="4237" y="456565"/>
                  <a:pt x="16461" y="501015"/>
                </a:cubicBezTo>
              </a:path>
            </a:pathLst>
          </a:cu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603BA994-4E38-481E-A682-B326524A30A0}"/>
              </a:ext>
            </a:extLst>
          </p:cNvPr>
          <p:cNvSpPr txBox="1"/>
          <p:nvPr/>
        </p:nvSpPr>
        <p:spPr>
          <a:xfrm>
            <a:off x="1652197" y="2078042"/>
            <a:ext cx="29370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Connecting two inner cells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3C6306E3-BB72-44DA-83FE-3520B69F470B}"/>
              </a:ext>
            </a:extLst>
          </p:cNvPr>
          <p:cNvSpPr txBox="1"/>
          <p:nvPr/>
        </p:nvSpPr>
        <p:spPr>
          <a:xfrm>
            <a:off x="4650770" y="2064729"/>
            <a:ext cx="29370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Connecting two outer cells</a:t>
            </a:r>
          </a:p>
        </p:txBody>
      </p:sp>
      <p:sp>
        <p:nvSpPr>
          <p:cNvPr id="20" name="任意多边形: 形状 50">
            <a:extLst>
              <a:ext uri="{FF2B5EF4-FFF2-40B4-BE49-F238E27FC236}">
                <a16:creationId xmlns:a16="http://schemas.microsoft.com/office/drawing/2014/main" id="{D1909B52-DA32-4093-A8AB-EE6EEAFDA7CF}"/>
              </a:ext>
            </a:extLst>
          </p:cNvPr>
          <p:cNvSpPr/>
          <p:nvPr/>
        </p:nvSpPr>
        <p:spPr>
          <a:xfrm>
            <a:off x="9063631" y="3470008"/>
            <a:ext cx="52074" cy="292760"/>
          </a:xfrm>
          <a:custGeom>
            <a:avLst/>
            <a:gdLst>
              <a:gd name="connsiteX0" fmla="*/ 0 w 61331"/>
              <a:gd name="connsiteY0" fmla="*/ 0 h 344805"/>
              <a:gd name="connsiteX1" fmla="*/ 60960 w 61331"/>
              <a:gd name="connsiteY1" fmla="*/ 243840 h 344805"/>
              <a:gd name="connsiteX2" fmla="*/ 20955 w 61331"/>
              <a:gd name="connsiteY2" fmla="*/ 344805 h 344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1331" h="344805">
                <a:moveTo>
                  <a:pt x="0" y="0"/>
                </a:moveTo>
                <a:cubicBezTo>
                  <a:pt x="28734" y="93186"/>
                  <a:pt x="57468" y="186373"/>
                  <a:pt x="60960" y="243840"/>
                </a:cubicBezTo>
                <a:cubicBezTo>
                  <a:pt x="64452" y="301307"/>
                  <a:pt x="42703" y="323056"/>
                  <a:pt x="20955" y="344805"/>
                </a:cubicBezTo>
              </a:path>
            </a:pathLst>
          </a:custGeom>
          <a:noFill/>
          <a:ln w="19050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任意多边形: 形状 51">
            <a:extLst>
              <a:ext uri="{FF2B5EF4-FFF2-40B4-BE49-F238E27FC236}">
                <a16:creationId xmlns:a16="http://schemas.microsoft.com/office/drawing/2014/main" id="{9E13EDA5-547E-4E11-B065-461584D8F659}"/>
              </a:ext>
            </a:extLst>
          </p:cNvPr>
          <p:cNvSpPr/>
          <p:nvPr/>
        </p:nvSpPr>
        <p:spPr>
          <a:xfrm>
            <a:off x="8835570" y="3757915"/>
            <a:ext cx="242619" cy="169833"/>
          </a:xfrm>
          <a:custGeom>
            <a:avLst/>
            <a:gdLst>
              <a:gd name="connsiteX0" fmla="*/ 285750 w 285750"/>
              <a:gd name="connsiteY0" fmla="*/ 0 h 200025"/>
              <a:gd name="connsiteX1" fmla="*/ 125730 w 285750"/>
              <a:gd name="connsiteY1" fmla="*/ 19050 h 200025"/>
              <a:gd name="connsiteX2" fmla="*/ 0 w 285750"/>
              <a:gd name="connsiteY2" fmla="*/ 200025 h 200025"/>
              <a:gd name="connsiteX0" fmla="*/ 285750 w 285750"/>
              <a:gd name="connsiteY0" fmla="*/ 0 h 200025"/>
              <a:gd name="connsiteX1" fmla="*/ 125730 w 285750"/>
              <a:gd name="connsiteY1" fmla="*/ 19050 h 200025"/>
              <a:gd name="connsiteX2" fmla="*/ 0 w 285750"/>
              <a:gd name="connsiteY2" fmla="*/ 200025 h 200025"/>
              <a:gd name="connsiteX0" fmla="*/ 285750 w 285750"/>
              <a:gd name="connsiteY0" fmla="*/ 0 h 200025"/>
              <a:gd name="connsiteX1" fmla="*/ 125730 w 285750"/>
              <a:gd name="connsiteY1" fmla="*/ 19050 h 200025"/>
              <a:gd name="connsiteX2" fmla="*/ 0 w 285750"/>
              <a:gd name="connsiteY2" fmla="*/ 200025 h 200025"/>
              <a:gd name="connsiteX0" fmla="*/ 285750 w 285750"/>
              <a:gd name="connsiteY0" fmla="*/ 4315 h 204340"/>
              <a:gd name="connsiteX1" fmla="*/ 125730 w 285750"/>
              <a:gd name="connsiteY1" fmla="*/ 23365 h 204340"/>
              <a:gd name="connsiteX2" fmla="*/ 0 w 285750"/>
              <a:gd name="connsiteY2" fmla="*/ 204340 h 204340"/>
              <a:gd name="connsiteX0" fmla="*/ 285750 w 285750"/>
              <a:gd name="connsiteY0" fmla="*/ 0 h 200025"/>
              <a:gd name="connsiteX1" fmla="*/ 106680 w 285750"/>
              <a:gd name="connsiteY1" fmla="*/ 38100 h 200025"/>
              <a:gd name="connsiteX2" fmla="*/ 0 w 285750"/>
              <a:gd name="connsiteY2" fmla="*/ 200025 h 200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5750" h="200025">
                <a:moveTo>
                  <a:pt x="285750" y="0"/>
                </a:moveTo>
                <a:cubicBezTo>
                  <a:pt x="232410" y="6350"/>
                  <a:pt x="182880" y="-4445"/>
                  <a:pt x="106680" y="38100"/>
                </a:cubicBezTo>
                <a:cubicBezTo>
                  <a:pt x="30480" y="80645"/>
                  <a:pt x="39052" y="126206"/>
                  <a:pt x="0" y="200025"/>
                </a:cubicBezTo>
              </a:path>
            </a:pathLst>
          </a:custGeom>
          <a:noFill/>
          <a:ln w="19050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任意多边形: 形状 52">
            <a:extLst>
              <a:ext uri="{FF2B5EF4-FFF2-40B4-BE49-F238E27FC236}">
                <a16:creationId xmlns:a16="http://schemas.microsoft.com/office/drawing/2014/main" id="{ABA92EBC-B58E-4985-ACB9-EFBBCB7D3C47}"/>
              </a:ext>
            </a:extLst>
          </p:cNvPr>
          <p:cNvSpPr/>
          <p:nvPr/>
        </p:nvSpPr>
        <p:spPr>
          <a:xfrm>
            <a:off x="9083041" y="3764385"/>
            <a:ext cx="281438" cy="141609"/>
          </a:xfrm>
          <a:custGeom>
            <a:avLst/>
            <a:gdLst>
              <a:gd name="connsiteX0" fmla="*/ 0 w 331470"/>
              <a:gd name="connsiteY0" fmla="*/ 0 h 166783"/>
              <a:gd name="connsiteX1" fmla="*/ 140970 w 331470"/>
              <a:gd name="connsiteY1" fmla="*/ 160020 h 166783"/>
              <a:gd name="connsiteX2" fmla="*/ 331470 w 331470"/>
              <a:gd name="connsiteY2" fmla="*/ 121920 h 1667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31470" h="166783">
                <a:moveTo>
                  <a:pt x="0" y="0"/>
                </a:moveTo>
                <a:cubicBezTo>
                  <a:pt x="42862" y="69850"/>
                  <a:pt x="85725" y="139700"/>
                  <a:pt x="140970" y="160020"/>
                </a:cubicBezTo>
                <a:cubicBezTo>
                  <a:pt x="196215" y="180340"/>
                  <a:pt x="263842" y="151130"/>
                  <a:pt x="331470" y="121920"/>
                </a:cubicBezTo>
              </a:path>
            </a:pathLst>
          </a:custGeom>
          <a:noFill/>
          <a:ln w="19050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2A1E5A65-6DDF-4977-AABE-7F083652F54F}"/>
              </a:ext>
            </a:extLst>
          </p:cNvPr>
          <p:cNvSpPr/>
          <p:nvPr/>
        </p:nvSpPr>
        <p:spPr>
          <a:xfrm>
            <a:off x="2411352" y="3039322"/>
            <a:ext cx="1450811" cy="1450811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6" name="弧形 25">
            <a:extLst>
              <a:ext uri="{FF2B5EF4-FFF2-40B4-BE49-F238E27FC236}">
                <a16:creationId xmlns:a16="http://schemas.microsoft.com/office/drawing/2014/main" id="{BE8DB0D0-5904-447B-B005-C870423F2619}"/>
              </a:ext>
            </a:extLst>
          </p:cNvPr>
          <p:cNvSpPr/>
          <p:nvPr/>
        </p:nvSpPr>
        <p:spPr>
          <a:xfrm>
            <a:off x="3047978" y="2793594"/>
            <a:ext cx="1049840" cy="1049840"/>
          </a:xfrm>
          <a:prstGeom prst="arc">
            <a:avLst>
              <a:gd name="adj1" fmla="val 12701858"/>
              <a:gd name="adj2" fmla="val 3455878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弧形 26">
            <a:extLst>
              <a:ext uri="{FF2B5EF4-FFF2-40B4-BE49-F238E27FC236}">
                <a16:creationId xmlns:a16="http://schemas.microsoft.com/office/drawing/2014/main" id="{C3D62A53-45D2-4D67-BD5C-5A3F85ABF53D}"/>
              </a:ext>
            </a:extLst>
          </p:cNvPr>
          <p:cNvSpPr/>
          <p:nvPr/>
        </p:nvSpPr>
        <p:spPr>
          <a:xfrm>
            <a:off x="2157309" y="2794731"/>
            <a:ext cx="1049840" cy="1049840"/>
          </a:xfrm>
          <a:prstGeom prst="arc">
            <a:avLst>
              <a:gd name="adj1" fmla="val 7277682"/>
              <a:gd name="adj2" fmla="val 19609149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弧形 27">
            <a:extLst>
              <a:ext uri="{FF2B5EF4-FFF2-40B4-BE49-F238E27FC236}">
                <a16:creationId xmlns:a16="http://schemas.microsoft.com/office/drawing/2014/main" id="{F9E6AD4C-8294-45C2-844F-8CEAC2A37B6F}"/>
              </a:ext>
            </a:extLst>
          </p:cNvPr>
          <p:cNvSpPr/>
          <p:nvPr/>
        </p:nvSpPr>
        <p:spPr>
          <a:xfrm>
            <a:off x="2166551" y="3702527"/>
            <a:ext cx="1049841" cy="1049841"/>
          </a:xfrm>
          <a:prstGeom prst="arc">
            <a:avLst>
              <a:gd name="adj1" fmla="val 1879998"/>
              <a:gd name="adj2" fmla="val 14198932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弧形 28">
            <a:extLst>
              <a:ext uri="{FF2B5EF4-FFF2-40B4-BE49-F238E27FC236}">
                <a16:creationId xmlns:a16="http://schemas.microsoft.com/office/drawing/2014/main" id="{11664C42-3922-46A7-B547-3EF6894439BD}"/>
              </a:ext>
            </a:extLst>
          </p:cNvPr>
          <p:cNvSpPr/>
          <p:nvPr/>
        </p:nvSpPr>
        <p:spPr>
          <a:xfrm>
            <a:off x="3075869" y="3689219"/>
            <a:ext cx="1054113" cy="1054114"/>
          </a:xfrm>
          <a:prstGeom prst="arc">
            <a:avLst>
              <a:gd name="adj1" fmla="val 18056206"/>
              <a:gd name="adj2" fmla="val 8967522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3" name="任意多边形: 形状 67">
            <a:extLst>
              <a:ext uri="{FF2B5EF4-FFF2-40B4-BE49-F238E27FC236}">
                <a16:creationId xmlns:a16="http://schemas.microsoft.com/office/drawing/2014/main" id="{296824D8-91EA-468D-99D8-E77A605811D6}"/>
              </a:ext>
            </a:extLst>
          </p:cNvPr>
          <p:cNvSpPr/>
          <p:nvPr/>
        </p:nvSpPr>
        <p:spPr>
          <a:xfrm>
            <a:off x="2754975" y="3432067"/>
            <a:ext cx="706546" cy="738468"/>
          </a:xfrm>
          <a:custGeom>
            <a:avLst/>
            <a:gdLst>
              <a:gd name="connsiteX0" fmla="*/ 513478 w 919132"/>
              <a:gd name="connsiteY0" fmla="*/ 85805 h 903060"/>
              <a:gd name="connsiteX1" fmla="*/ 482998 w 919132"/>
              <a:gd name="connsiteY1" fmla="*/ 80 h 903060"/>
              <a:gd name="connsiteX2" fmla="*/ 155338 w 919132"/>
              <a:gd name="connsiteY2" fmla="*/ 99140 h 903060"/>
              <a:gd name="connsiteX3" fmla="*/ 1033 w 919132"/>
              <a:gd name="connsiteY3" fmla="*/ 455375 h 903060"/>
              <a:gd name="connsiteX4" fmla="*/ 223918 w 919132"/>
              <a:gd name="connsiteY4" fmla="*/ 864950 h 903060"/>
              <a:gd name="connsiteX5" fmla="*/ 856378 w 919132"/>
              <a:gd name="connsiteY5" fmla="*/ 853520 h 903060"/>
              <a:gd name="connsiteX6" fmla="*/ 862093 w 919132"/>
              <a:gd name="connsiteY6" fmla="*/ 584915 h 903060"/>
              <a:gd name="connsiteX0" fmla="*/ 513429 w 919083"/>
              <a:gd name="connsiteY0" fmla="*/ 99122 h 916377"/>
              <a:gd name="connsiteX1" fmla="*/ 452469 w 919083"/>
              <a:gd name="connsiteY1" fmla="*/ 62 h 916377"/>
              <a:gd name="connsiteX2" fmla="*/ 155289 w 919083"/>
              <a:gd name="connsiteY2" fmla="*/ 112457 h 916377"/>
              <a:gd name="connsiteX3" fmla="*/ 984 w 919083"/>
              <a:gd name="connsiteY3" fmla="*/ 468692 h 916377"/>
              <a:gd name="connsiteX4" fmla="*/ 223869 w 919083"/>
              <a:gd name="connsiteY4" fmla="*/ 878267 h 916377"/>
              <a:gd name="connsiteX5" fmla="*/ 856329 w 919083"/>
              <a:gd name="connsiteY5" fmla="*/ 866837 h 916377"/>
              <a:gd name="connsiteX6" fmla="*/ 862044 w 919083"/>
              <a:gd name="connsiteY6" fmla="*/ 598232 h 916377"/>
              <a:gd name="connsiteX0" fmla="*/ 530574 w 919083"/>
              <a:gd name="connsiteY0" fmla="*/ 104795 h 916335"/>
              <a:gd name="connsiteX1" fmla="*/ 452469 w 919083"/>
              <a:gd name="connsiteY1" fmla="*/ 20 h 916335"/>
              <a:gd name="connsiteX2" fmla="*/ 155289 w 919083"/>
              <a:gd name="connsiteY2" fmla="*/ 112415 h 916335"/>
              <a:gd name="connsiteX3" fmla="*/ 984 w 919083"/>
              <a:gd name="connsiteY3" fmla="*/ 468650 h 916335"/>
              <a:gd name="connsiteX4" fmla="*/ 223869 w 919083"/>
              <a:gd name="connsiteY4" fmla="*/ 878225 h 916335"/>
              <a:gd name="connsiteX5" fmla="*/ 856329 w 919083"/>
              <a:gd name="connsiteY5" fmla="*/ 866795 h 916335"/>
              <a:gd name="connsiteX6" fmla="*/ 862044 w 919083"/>
              <a:gd name="connsiteY6" fmla="*/ 598190 h 916335"/>
              <a:gd name="connsiteX0" fmla="*/ 530085 w 918594"/>
              <a:gd name="connsiteY0" fmla="*/ 105120 h 916660"/>
              <a:gd name="connsiteX1" fmla="*/ 451980 w 918594"/>
              <a:gd name="connsiteY1" fmla="*/ 345 h 916660"/>
              <a:gd name="connsiteX2" fmla="*/ 171945 w 918594"/>
              <a:gd name="connsiteY2" fmla="*/ 139410 h 916660"/>
              <a:gd name="connsiteX3" fmla="*/ 495 w 918594"/>
              <a:gd name="connsiteY3" fmla="*/ 468975 h 916660"/>
              <a:gd name="connsiteX4" fmla="*/ 223380 w 918594"/>
              <a:gd name="connsiteY4" fmla="*/ 878550 h 916660"/>
              <a:gd name="connsiteX5" fmla="*/ 855840 w 918594"/>
              <a:gd name="connsiteY5" fmla="*/ 867120 h 916660"/>
              <a:gd name="connsiteX6" fmla="*/ 861555 w 918594"/>
              <a:gd name="connsiteY6" fmla="*/ 598515 h 916660"/>
              <a:gd name="connsiteX0" fmla="*/ 450780 w 839289"/>
              <a:gd name="connsiteY0" fmla="*/ 105120 h 916524"/>
              <a:gd name="connsiteX1" fmla="*/ 372675 w 839289"/>
              <a:gd name="connsiteY1" fmla="*/ 345 h 916524"/>
              <a:gd name="connsiteX2" fmla="*/ 92640 w 839289"/>
              <a:gd name="connsiteY2" fmla="*/ 139410 h 916524"/>
              <a:gd name="connsiteX3" fmla="*/ 1200 w 839289"/>
              <a:gd name="connsiteY3" fmla="*/ 470880 h 916524"/>
              <a:gd name="connsiteX4" fmla="*/ 144075 w 839289"/>
              <a:gd name="connsiteY4" fmla="*/ 878550 h 916524"/>
              <a:gd name="connsiteX5" fmla="*/ 776535 w 839289"/>
              <a:gd name="connsiteY5" fmla="*/ 867120 h 916524"/>
              <a:gd name="connsiteX6" fmla="*/ 782250 w 839289"/>
              <a:gd name="connsiteY6" fmla="*/ 598515 h 916524"/>
              <a:gd name="connsiteX0" fmla="*/ 453667 w 837962"/>
              <a:gd name="connsiteY0" fmla="*/ 105120 h 892600"/>
              <a:gd name="connsiteX1" fmla="*/ 375562 w 837962"/>
              <a:gd name="connsiteY1" fmla="*/ 345 h 892600"/>
              <a:gd name="connsiteX2" fmla="*/ 95527 w 837962"/>
              <a:gd name="connsiteY2" fmla="*/ 139410 h 892600"/>
              <a:gd name="connsiteX3" fmla="*/ 4087 w 837962"/>
              <a:gd name="connsiteY3" fmla="*/ 470880 h 892600"/>
              <a:gd name="connsiteX4" fmla="*/ 207922 w 837962"/>
              <a:gd name="connsiteY4" fmla="*/ 836640 h 892600"/>
              <a:gd name="connsiteX5" fmla="*/ 779422 w 837962"/>
              <a:gd name="connsiteY5" fmla="*/ 867120 h 892600"/>
              <a:gd name="connsiteX6" fmla="*/ 785137 w 837962"/>
              <a:gd name="connsiteY6" fmla="*/ 598515 h 892600"/>
              <a:gd name="connsiteX0" fmla="*/ 453667 w 831597"/>
              <a:gd name="connsiteY0" fmla="*/ 105120 h 864355"/>
              <a:gd name="connsiteX1" fmla="*/ 375562 w 831597"/>
              <a:gd name="connsiteY1" fmla="*/ 345 h 864355"/>
              <a:gd name="connsiteX2" fmla="*/ 95527 w 831597"/>
              <a:gd name="connsiteY2" fmla="*/ 139410 h 864355"/>
              <a:gd name="connsiteX3" fmla="*/ 4087 w 831597"/>
              <a:gd name="connsiteY3" fmla="*/ 470880 h 864355"/>
              <a:gd name="connsiteX4" fmla="*/ 207922 w 831597"/>
              <a:gd name="connsiteY4" fmla="*/ 836640 h 864355"/>
              <a:gd name="connsiteX5" fmla="*/ 767992 w 831597"/>
              <a:gd name="connsiteY5" fmla="*/ 811875 h 864355"/>
              <a:gd name="connsiteX6" fmla="*/ 785137 w 831597"/>
              <a:gd name="connsiteY6" fmla="*/ 598515 h 864355"/>
              <a:gd name="connsiteX0" fmla="*/ 453667 w 844638"/>
              <a:gd name="connsiteY0" fmla="*/ 105120 h 864355"/>
              <a:gd name="connsiteX1" fmla="*/ 375562 w 844638"/>
              <a:gd name="connsiteY1" fmla="*/ 345 h 864355"/>
              <a:gd name="connsiteX2" fmla="*/ 95527 w 844638"/>
              <a:gd name="connsiteY2" fmla="*/ 139410 h 864355"/>
              <a:gd name="connsiteX3" fmla="*/ 4087 w 844638"/>
              <a:gd name="connsiteY3" fmla="*/ 470880 h 864355"/>
              <a:gd name="connsiteX4" fmla="*/ 207922 w 844638"/>
              <a:gd name="connsiteY4" fmla="*/ 836640 h 864355"/>
              <a:gd name="connsiteX5" fmla="*/ 767992 w 844638"/>
              <a:gd name="connsiteY5" fmla="*/ 811875 h 864355"/>
              <a:gd name="connsiteX6" fmla="*/ 785137 w 844638"/>
              <a:gd name="connsiteY6" fmla="*/ 598515 h 864355"/>
              <a:gd name="connsiteX0" fmla="*/ 453667 w 837005"/>
              <a:gd name="connsiteY0" fmla="*/ 105120 h 872249"/>
              <a:gd name="connsiteX1" fmla="*/ 375562 w 837005"/>
              <a:gd name="connsiteY1" fmla="*/ 345 h 872249"/>
              <a:gd name="connsiteX2" fmla="*/ 95527 w 837005"/>
              <a:gd name="connsiteY2" fmla="*/ 139410 h 872249"/>
              <a:gd name="connsiteX3" fmla="*/ 4087 w 837005"/>
              <a:gd name="connsiteY3" fmla="*/ 470880 h 872249"/>
              <a:gd name="connsiteX4" fmla="*/ 207922 w 837005"/>
              <a:gd name="connsiteY4" fmla="*/ 836640 h 872249"/>
              <a:gd name="connsiteX5" fmla="*/ 767992 w 837005"/>
              <a:gd name="connsiteY5" fmla="*/ 811875 h 872249"/>
              <a:gd name="connsiteX6" fmla="*/ 785137 w 837005"/>
              <a:gd name="connsiteY6" fmla="*/ 598515 h 872249"/>
              <a:gd name="connsiteX0" fmla="*/ 453667 w 837005"/>
              <a:gd name="connsiteY0" fmla="*/ 105120 h 888609"/>
              <a:gd name="connsiteX1" fmla="*/ 375562 w 837005"/>
              <a:gd name="connsiteY1" fmla="*/ 345 h 888609"/>
              <a:gd name="connsiteX2" fmla="*/ 95527 w 837005"/>
              <a:gd name="connsiteY2" fmla="*/ 139410 h 888609"/>
              <a:gd name="connsiteX3" fmla="*/ 4087 w 837005"/>
              <a:gd name="connsiteY3" fmla="*/ 470880 h 888609"/>
              <a:gd name="connsiteX4" fmla="*/ 207922 w 837005"/>
              <a:gd name="connsiteY4" fmla="*/ 836640 h 888609"/>
              <a:gd name="connsiteX5" fmla="*/ 767992 w 837005"/>
              <a:gd name="connsiteY5" fmla="*/ 811875 h 888609"/>
              <a:gd name="connsiteX6" fmla="*/ 785137 w 837005"/>
              <a:gd name="connsiteY6" fmla="*/ 598515 h 888609"/>
              <a:gd name="connsiteX0" fmla="*/ 454533 w 837871"/>
              <a:gd name="connsiteY0" fmla="*/ 0 h 783489"/>
              <a:gd name="connsiteX1" fmla="*/ 96393 w 837871"/>
              <a:gd name="connsiteY1" fmla="*/ 34290 h 783489"/>
              <a:gd name="connsiteX2" fmla="*/ 4953 w 837871"/>
              <a:gd name="connsiteY2" fmla="*/ 365760 h 783489"/>
              <a:gd name="connsiteX3" fmla="*/ 208788 w 837871"/>
              <a:gd name="connsiteY3" fmla="*/ 731520 h 783489"/>
              <a:gd name="connsiteX4" fmla="*/ 768858 w 837871"/>
              <a:gd name="connsiteY4" fmla="*/ 706755 h 783489"/>
              <a:gd name="connsiteX5" fmla="*/ 786003 w 837871"/>
              <a:gd name="connsiteY5" fmla="*/ 493395 h 783489"/>
              <a:gd name="connsiteX0" fmla="*/ 454533 w 786003"/>
              <a:gd name="connsiteY0" fmla="*/ 0 h 733029"/>
              <a:gd name="connsiteX1" fmla="*/ 96393 w 786003"/>
              <a:gd name="connsiteY1" fmla="*/ 34290 h 733029"/>
              <a:gd name="connsiteX2" fmla="*/ 4953 w 786003"/>
              <a:gd name="connsiteY2" fmla="*/ 365760 h 733029"/>
              <a:gd name="connsiteX3" fmla="*/ 208788 w 786003"/>
              <a:gd name="connsiteY3" fmla="*/ 731520 h 733029"/>
              <a:gd name="connsiteX4" fmla="*/ 786003 w 786003"/>
              <a:gd name="connsiteY4" fmla="*/ 493395 h 733029"/>
              <a:gd name="connsiteX0" fmla="*/ 454533 w 786003"/>
              <a:gd name="connsiteY0" fmla="*/ 70370 h 803399"/>
              <a:gd name="connsiteX1" fmla="*/ 96393 w 786003"/>
              <a:gd name="connsiteY1" fmla="*/ 104660 h 803399"/>
              <a:gd name="connsiteX2" fmla="*/ 4953 w 786003"/>
              <a:gd name="connsiteY2" fmla="*/ 436130 h 803399"/>
              <a:gd name="connsiteX3" fmla="*/ 208788 w 786003"/>
              <a:gd name="connsiteY3" fmla="*/ 801890 h 803399"/>
              <a:gd name="connsiteX4" fmla="*/ 786003 w 786003"/>
              <a:gd name="connsiteY4" fmla="*/ 563765 h 803399"/>
              <a:gd name="connsiteX0" fmla="*/ 454533 w 861353"/>
              <a:gd name="connsiteY0" fmla="*/ 70370 h 804211"/>
              <a:gd name="connsiteX1" fmla="*/ 96393 w 861353"/>
              <a:gd name="connsiteY1" fmla="*/ 104660 h 804211"/>
              <a:gd name="connsiteX2" fmla="*/ 4953 w 861353"/>
              <a:gd name="connsiteY2" fmla="*/ 436130 h 804211"/>
              <a:gd name="connsiteX3" fmla="*/ 208788 w 861353"/>
              <a:gd name="connsiteY3" fmla="*/ 801890 h 804211"/>
              <a:gd name="connsiteX4" fmla="*/ 786003 w 861353"/>
              <a:gd name="connsiteY4" fmla="*/ 563765 h 804211"/>
              <a:gd name="connsiteX0" fmla="*/ 468560 w 895516"/>
              <a:gd name="connsiteY0" fmla="*/ 70370 h 909920"/>
              <a:gd name="connsiteX1" fmla="*/ 110420 w 895516"/>
              <a:gd name="connsiteY1" fmla="*/ 104660 h 909920"/>
              <a:gd name="connsiteX2" fmla="*/ 18980 w 895516"/>
              <a:gd name="connsiteY2" fmla="*/ 436130 h 909920"/>
              <a:gd name="connsiteX3" fmla="*/ 433635 w 895516"/>
              <a:gd name="connsiteY3" fmla="*/ 908570 h 909920"/>
              <a:gd name="connsiteX4" fmla="*/ 800030 w 895516"/>
              <a:gd name="connsiteY4" fmla="*/ 563765 h 909920"/>
              <a:gd name="connsiteX0" fmla="*/ 447038 w 873529"/>
              <a:gd name="connsiteY0" fmla="*/ 91233 h 931468"/>
              <a:gd name="connsiteX1" fmla="*/ 88898 w 873529"/>
              <a:gd name="connsiteY1" fmla="*/ 125523 h 931468"/>
              <a:gd name="connsiteX2" fmla="*/ 22858 w 873529"/>
              <a:gd name="connsiteY2" fmla="*/ 698293 h 931468"/>
              <a:gd name="connsiteX3" fmla="*/ 412113 w 873529"/>
              <a:gd name="connsiteY3" fmla="*/ 929433 h 931468"/>
              <a:gd name="connsiteX4" fmla="*/ 778508 w 873529"/>
              <a:gd name="connsiteY4" fmla="*/ 584628 h 931468"/>
              <a:gd name="connsiteX0" fmla="*/ 468090 w 894581"/>
              <a:gd name="connsiteY0" fmla="*/ 68764 h 908808"/>
              <a:gd name="connsiteX1" fmla="*/ 56610 w 894581"/>
              <a:gd name="connsiteY1" fmla="*/ 189414 h 908808"/>
              <a:gd name="connsiteX2" fmla="*/ 43910 w 894581"/>
              <a:gd name="connsiteY2" fmla="*/ 675824 h 908808"/>
              <a:gd name="connsiteX3" fmla="*/ 433165 w 894581"/>
              <a:gd name="connsiteY3" fmla="*/ 906964 h 908808"/>
              <a:gd name="connsiteX4" fmla="*/ 799560 w 894581"/>
              <a:gd name="connsiteY4" fmla="*/ 562159 h 908808"/>
              <a:gd name="connsiteX0" fmla="*/ 468090 w 848044"/>
              <a:gd name="connsiteY0" fmla="*/ 68764 h 908808"/>
              <a:gd name="connsiteX1" fmla="*/ 56610 w 848044"/>
              <a:gd name="connsiteY1" fmla="*/ 189414 h 908808"/>
              <a:gd name="connsiteX2" fmla="*/ 43910 w 848044"/>
              <a:gd name="connsiteY2" fmla="*/ 675824 h 908808"/>
              <a:gd name="connsiteX3" fmla="*/ 433165 w 848044"/>
              <a:gd name="connsiteY3" fmla="*/ 906964 h 908808"/>
              <a:gd name="connsiteX4" fmla="*/ 799560 w 848044"/>
              <a:gd name="connsiteY4" fmla="*/ 562159 h 908808"/>
              <a:gd name="connsiteX0" fmla="*/ 469953 w 852341"/>
              <a:gd name="connsiteY0" fmla="*/ 68764 h 908808"/>
              <a:gd name="connsiteX1" fmla="*/ 58473 w 852341"/>
              <a:gd name="connsiteY1" fmla="*/ 189414 h 908808"/>
              <a:gd name="connsiteX2" fmla="*/ 45773 w 852341"/>
              <a:gd name="connsiteY2" fmla="*/ 675824 h 908808"/>
              <a:gd name="connsiteX3" fmla="*/ 462968 w 852341"/>
              <a:gd name="connsiteY3" fmla="*/ 906964 h 908808"/>
              <a:gd name="connsiteX4" fmla="*/ 801423 w 852341"/>
              <a:gd name="connsiteY4" fmla="*/ 562159 h 908808"/>
              <a:gd name="connsiteX0" fmla="*/ 469953 w 851283"/>
              <a:gd name="connsiteY0" fmla="*/ 68764 h 907050"/>
              <a:gd name="connsiteX1" fmla="*/ 58473 w 851283"/>
              <a:gd name="connsiteY1" fmla="*/ 189414 h 907050"/>
              <a:gd name="connsiteX2" fmla="*/ 45773 w 851283"/>
              <a:gd name="connsiteY2" fmla="*/ 675824 h 907050"/>
              <a:gd name="connsiteX3" fmla="*/ 462968 w 851283"/>
              <a:gd name="connsiteY3" fmla="*/ 906964 h 907050"/>
              <a:gd name="connsiteX4" fmla="*/ 801423 w 851283"/>
              <a:gd name="connsiteY4" fmla="*/ 562159 h 907050"/>
              <a:gd name="connsiteX0" fmla="*/ 453274 w 835234"/>
              <a:gd name="connsiteY0" fmla="*/ 68764 h 908808"/>
              <a:gd name="connsiteX1" fmla="*/ 41794 w 835234"/>
              <a:gd name="connsiteY1" fmla="*/ 189414 h 908808"/>
              <a:gd name="connsiteX2" fmla="*/ 59574 w 835234"/>
              <a:gd name="connsiteY2" fmla="*/ 675824 h 908808"/>
              <a:gd name="connsiteX3" fmla="*/ 446289 w 835234"/>
              <a:gd name="connsiteY3" fmla="*/ 906964 h 908808"/>
              <a:gd name="connsiteX4" fmla="*/ 784744 w 835234"/>
              <a:gd name="connsiteY4" fmla="*/ 562159 h 908808"/>
              <a:gd name="connsiteX0" fmla="*/ 438309 w 820269"/>
              <a:gd name="connsiteY0" fmla="*/ 68255 h 908294"/>
              <a:gd name="connsiteX1" fmla="*/ 52229 w 820269"/>
              <a:gd name="connsiteY1" fmla="*/ 191445 h 908294"/>
              <a:gd name="connsiteX2" fmla="*/ 44609 w 820269"/>
              <a:gd name="connsiteY2" fmla="*/ 675315 h 908294"/>
              <a:gd name="connsiteX3" fmla="*/ 431324 w 820269"/>
              <a:gd name="connsiteY3" fmla="*/ 906455 h 908294"/>
              <a:gd name="connsiteX4" fmla="*/ 769779 w 820269"/>
              <a:gd name="connsiteY4" fmla="*/ 561650 h 908294"/>
              <a:gd name="connsiteX0" fmla="*/ 438309 w 788423"/>
              <a:gd name="connsiteY0" fmla="*/ 68255 h 908294"/>
              <a:gd name="connsiteX1" fmla="*/ 52229 w 788423"/>
              <a:gd name="connsiteY1" fmla="*/ 191445 h 908294"/>
              <a:gd name="connsiteX2" fmla="*/ 44609 w 788423"/>
              <a:gd name="connsiteY2" fmla="*/ 675315 h 908294"/>
              <a:gd name="connsiteX3" fmla="*/ 431324 w 788423"/>
              <a:gd name="connsiteY3" fmla="*/ 906455 h 908294"/>
              <a:gd name="connsiteX4" fmla="*/ 769779 w 788423"/>
              <a:gd name="connsiteY4" fmla="*/ 561650 h 908294"/>
              <a:gd name="connsiteX0" fmla="*/ 438309 w 788423"/>
              <a:gd name="connsiteY0" fmla="*/ 41757 h 881796"/>
              <a:gd name="connsiteX1" fmla="*/ 52229 w 788423"/>
              <a:gd name="connsiteY1" fmla="*/ 164947 h 881796"/>
              <a:gd name="connsiteX2" fmla="*/ 44609 w 788423"/>
              <a:gd name="connsiteY2" fmla="*/ 648817 h 881796"/>
              <a:gd name="connsiteX3" fmla="*/ 431324 w 788423"/>
              <a:gd name="connsiteY3" fmla="*/ 879957 h 881796"/>
              <a:gd name="connsiteX4" fmla="*/ 769779 w 788423"/>
              <a:gd name="connsiteY4" fmla="*/ 535152 h 881796"/>
              <a:gd name="connsiteX0" fmla="*/ 438309 w 809856"/>
              <a:gd name="connsiteY0" fmla="*/ 41757 h 881796"/>
              <a:gd name="connsiteX1" fmla="*/ 52229 w 809856"/>
              <a:gd name="connsiteY1" fmla="*/ 164947 h 881796"/>
              <a:gd name="connsiteX2" fmla="*/ 44609 w 809856"/>
              <a:gd name="connsiteY2" fmla="*/ 648817 h 881796"/>
              <a:gd name="connsiteX3" fmla="*/ 431324 w 809856"/>
              <a:gd name="connsiteY3" fmla="*/ 879957 h 881796"/>
              <a:gd name="connsiteX4" fmla="*/ 792215 w 809856"/>
              <a:gd name="connsiteY4" fmla="*/ 501497 h 881796"/>
              <a:gd name="connsiteX0" fmla="*/ 438309 w 832638"/>
              <a:gd name="connsiteY0" fmla="*/ 41757 h 881796"/>
              <a:gd name="connsiteX1" fmla="*/ 52229 w 832638"/>
              <a:gd name="connsiteY1" fmla="*/ 164947 h 881796"/>
              <a:gd name="connsiteX2" fmla="*/ 44609 w 832638"/>
              <a:gd name="connsiteY2" fmla="*/ 648817 h 881796"/>
              <a:gd name="connsiteX3" fmla="*/ 431324 w 832638"/>
              <a:gd name="connsiteY3" fmla="*/ 879957 h 881796"/>
              <a:gd name="connsiteX4" fmla="*/ 792215 w 832638"/>
              <a:gd name="connsiteY4" fmla="*/ 501497 h 881796"/>
              <a:gd name="connsiteX0" fmla="*/ 439291 w 834766"/>
              <a:gd name="connsiteY0" fmla="*/ 41757 h 885498"/>
              <a:gd name="connsiteX1" fmla="*/ 53211 w 834766"/>
              <a:gd name="connsiteY1" fmla="*/ 164947 h 885498"/>
              <a:gd name="connsiteX2" fmla="*/ 45591 w 834766"/>
              <a:gd name="connsiteY2" fmla="*/ 648817 h 885498"/>
              <a:gd name="connsiteX3" fmla="*/ 447264 w 834766"/>
              <a:gd name="connsiteY3" fmla="*/ 883697 h 885498"/>
              <a:gd name="connsiteX4" fmla="*/ 793197 w 834766"/>
              <a:gd name="connsiteY4" fmla="*/ 501497 h 885498"/>
              <a:gd name="connsiteX0" fmla="*/ 439291 w 793196"/>
              <a:gd name="connsiteY0" fmla="*/ 41757 h 884980"/>
              <a:gd name="connsiteX1" fmla="*/ 53211 w 793196"/>
              <a:gd name="connsiteY1" fmla="*/ 164947 h 884980"/>
              <a:gd name="connsiteX2" fmla="*/ 45591 w 793196"/>
              <a:gd name="connsiteY2" fmla="*/ 648817 h 884980"/>
              <a:gd name="connsiteX3" fmla="*/ 447264 w 793196"/>
              <a:gd name="connsiteY3" fmla="*/ 883697 h 884980"/>
              <a:gd name="connsiteX4" fmla="*/ 675940 w 793196"/>
              <a:gd name="connsiteY4" fmla="*/ 732054 h 884980"/>
              <a:gd name="connsiteX5" fmla="*/ 793197 w 793196"/>
              <a:gd name="connsiteY5" fmla="*/ 501497 h 884980"/>
              <a:gd name="connsiteX0" fmla="*/ 439291 w 802418"/>
              <a:gd name="connsiteY0" fmla="*/ 41757 h 885024"/>
              <a:gd name="connsiteX1" fmla="*/ 53211 w 802418"/>
              <a:gd name="connsiteY1" fmla="*/ 164947 h 885024"/>
              <a:gd name="connsiteX2" fmla="*/ 45591 w 802418"/>
              <a:gd name="connsiteY2" fmla="*/ 648817 h 885024"/>
              <a:gd name="connsiteX3" fmla="*/ 447264 w 802418"/>
              <a:gd name="connsiteY3" fmla="*/ 883697 h 885024"/>
              <a:gd name="connsiteX4" fmla="*/ 776905 w 802418"/>
              <a:gd name="connsiteY4" fmla="*/ 735794 h 885024"/>
              <a:gd name="connsiteX5" fmla="*/ 793197 w 802418"/>
              <a:gd name="connsiteY5" fmla="*/ 501497 h 885024"/>
              <a:gd name="connsiteX0" fmla="*/ 439291 w 837642"/>
              <a:gd name="connsiteY0" fmla="*/ 41757 h 885023"/>
              <a:gd name="connsiteX1" fmla="*/ 53211 w 837642"/>
              <a:gd name="connsiteY1" fmla="*/ 164947 h 885023"/>
              <a:gd name="connsiteX2" fmla="*/ 45591 w 837642"/>
              <a:gd name="connsiteY2" fmla="*/ 648817 h 885023"/>
              <a:gd name="connsiteX3" fmla="*/ 447264 w 837642"/>
              <a:gd name="connsiteY3" fmla="*/ 883697 h 885023"/>
              <a:gd name="connsiteX4" fmla="*/ 776905 w 837642"/>
              <a:gd name="connsiteY4" fmla="*/ 735794 h 885023"/>
              <a:gd name="connsiteX5" fmla="*/ 793197 w 837642"/>
              <a:gd name="connsiteY5" fmla="*/ 501497 h 885023"/>
              <a:gd name="connsiteX0" fmla="*/ 439538 w 837889"/>
              <a:gd name="connsiteY0" fmla="*/ 41757 h 870273"/>
              <a:gd name="connsiteX1" fmla="*/ 53458 w 837889"/>
              <a:gd name="connsiteY1" fmla="*/ 164947 h 870273"/>
              <a:gd name="connsiteX2" fmla="*/ 45838 w 837889"/>
              <a:gd name="connsiteY2" fmla="*/ 648817 h 870273"/>
              <a:gd name="connsiteX3" fmla="*/ 451251 w 837889"/>
              <a:gd name="connsiteY3" fmla="*/ 868739 h 870273"/>
              <a:gd name="connsiteX4" fmla="*/ 777152 w 837889"/>
              <a:gd name="connsiteY4" fmla="*/ 735794 h 870273"/>
              <a:gd name="connsiteX5" fmla="*/ 793444 w 837889"/>
              <a:gd name="connsiteY5" fmla="*/ 501497 h 870273"/>
              <a:gd name="connsiteX0" fmla="*/ 439538 w 837889"/>
              <a:gd name="connsiteY0" fmla="*/ 41757 h 868740"/>
              <a:gd name="connsiteX1" fmla="*/ 53458 w 837889"/>
              <a:gd name="connsiteY1" fmla="*/ 164947 h 868740"/>
              <a:gd name="connsiteX2" fmla="*/ 45838 w 837889"/>
              <a:gd name="connsiteY2" fmla="*/ 648817 h 868740"/>
              <a:gd name="connsiteX3" fmla="*/ 451251 w 837889"/>
              <a:gd name="connsiteY3" fmla="*/ 868739 h 868740"/>
              <a:gd name="connsiteX4" fmla="*/ 777152 w 837889"/>
              <a:gd name="connsiteY4" fmla="*/ 735794 h 868740"/>
              <a:gd name="connsiteX5" fmla="*/ 793444 w 837889"/>
              <a:gd name="connsiteY5" fmla="*/ 501497 h 868740"/>
              <a:gd name="connsiteX0" fmla="*/ 439538 w 837889"/>
              <a:gd name="connsiteY0" fmla="*/ 41757 h 868747"/>
              <a:gd name="connsiteX1" fmla="*/ 53458 w 837889"/>
              <a:gd name="connsiteY1" fmla="*/ 164947 h 868747"/>
              <a:gd name="connsiteX2" fmla="*/ 45838 w 837889"/>
              <a:gd name="connsiteY2" fmla="*/ 648817 h 868747"/>
              <a:gd name="connsiteX3" fmla="*/ 451251 w 837889"/>
              <a:gd name="connsiteY3" fmla="*/ 868739 h 868747"/>
              <a:gd name="connsiteX4" fmla="*/ 777152 w 837889"/>
              <a:gd name="connsiteY4" fmla="*/ 735794 h 868747"/>
              <a:gd name="connsiteX5" fmla="*/ 793444 w 837889"/>
              <a:gd name="connsiteY5" fmla="*/ 501497 h 868747"/>
              <a:gd name="connsiteX0" fmla="*/ 439538 w 837889"/>
              <a:gd name="connsiteY0" fmla="*/ 40147 h 867137"/>
              <a:gd name="connsiteX1" fmla="*/ 53458 w 837889"/>
              <a:gd name="connsiteY1" fmla="*/ 163337 h 867137"/>
              <a:gd name="connsiteX2" fmla="*/ 45838 w 837889"/>
              <a:gd name="connsiteY2" fmla="*/ 647207 h 867137"/>
              <a:gd name="connsiteX3" fmla="*/ 451251 w 837889"/>
              <a:gd name="connsiteY3" fmla="*/ 867129 h 867137"/>
              <a:gd name="connsiteX4" fmla="*/ 777152 w 837889"/>
              <a:gd name="connsiteY4" fmla="*/ 734184 h 867137"/>
              <a:gd name="connsiteX5" fmla="*/ 793444 w 837889"/>
              <a:gd name="connsiteY5" fmla="*/ 499887 h 867137"/>
              <a:gd name="connsiteX0" fmla="*/ 439538 w 837889"/>
              <a:gd name="connsiteY0" fmla="*/ 49837 h 876827"/>
              <a:gd name="connsiteX1" fmla="*/ 53458 w 837889"/>
              <a:gd name="connsiteY1" fmla="*/ 173027 h 876827"/>
              <a:gd name="connsiteX2" fmla="*/ 45838 w 837889"/>
              <a:gd name="connsiteY2" fmla="*/ 656897 h 876827"/>
              <a:gd name="connsiteX3" fmla="*/ 451251 w 837889"/>
              <a:gd name="connsiteY3" fmla="*/ 876819 h 876827"/>
              <a:gd name="connsiteX4" fmla="*/ 777152 w 837889"/>
              <a:gd name="connsiteY4" fmla="*/ 743874 h 876827"/>
              <a:gd name="connsiteX5" fmla="*/ 793444 w 837889"/>
              <a:gd name="connsiteY5" fmla="*/ 509577 h 876827"/>
              <a:gd name="connsiteX0" fmla="*/ 439538 w 837889"/>
              <a:gd name="connsiteY0" fmla="*/ 46600 h 873590"/>
              <a:gd name="connsiteX1" fmla="*/ 53458 w 837889"/>
              <a:gd name="connsiteY1" fmla="*/ 169790 h 873590"/>
              <a:gd name="connsiteX2" fmla="*/ 45838 w 837889"/>
              <a:gd name="connsiteY2" fmla="*/ 653660 h 873590"/>
              <a:gd name="connsiteX3" fmla="*/ 451251 w 837889"/>
              <a:gd name="connsiteY3" fmla="*/ 873582 h 873590"/>
              <a:gd name="connsiteX4" fmla="*/ 777152 w 837889"/>
              <a:gd name="connsiteY4" fmla="*/ 740637 h 873590"/>
              <a:gd name="connsiteX5" fmla="*/ 793444 w 837889"/>
              <a:gd name="connsiteY5" fmla="*/ 506340 h 873590"/>
              <a:gd name="connsiteX0" fmla="*/ 439538 w 837889"/>
              <a:gd name="connsiteY0" fmla="*/ 46600 h 873590"/>
              <a:gd name="connsiteX1" fmla="*/ 53458 w 837889"/>
              <a:gd name="connsiteY1" fmla="*/ 169790 h 873590"/>
              <a:gd name="connsiteX2" fmla="*/ 45838 w 837889"/>
              <a:gd name="connsiteY2" fmla="*/ 653660 h 873590"/>
              <a:gd name="connsiteX3" fmla="*/ 451251 w 837889"/>
              <a:gd name="connsiteY3" fmla="*/ 873582 h 873590"/>
              <a:gd name="connsiteX4" fmla="*/ 777152 w 837889"/>
              <a:gd name="connsiteY4" fmla="*/ 740637 h 873590"/>
              <a:gd name="connsiteX5" fmla="*/ 793444 w 837889"/>
              <a:gd name="connsiteY5" fmla="*/ 506340 h 873590"/>
              <a:gd name="connsiteX0" fmla="*/ 435580 w 837671"/>
              <a:gd name="connsiteY0" fmla="*/ 47186 h 870437"/>
              <a:gd name="connsiteX1" fmla="*/ 53240 w 837671"/>
              <a:gd name="connsiteY1" fmla="*/ 166637 h 870437"/>
              <a:gd name="connsiteX2" fmla="*/ 45620 w 837671"/>
              <a:gd name="connsiteY2" fmla="*/ 650507 h 870437"/>
              <a:gd name="connsiteX3" fmla="*/ 451033 w 837671"/>
              <a:gd name="connsiteY3" fmla="*/ 870429 h 870437"/>
              <a:gd name="connsiteX4" fmla="*/ 776934 w 837671"/>
              <a:gd name="connsiteY4" fmla="*/ 737484 h 870437"/>
              <a:gd name="connsiteX5" fmla="*/ 793226 w 837671"/>
              <a:gd name="connsiteY5" fmla="*/ 503187 h 870437"/>
              <a:gd name="connsiteX0" fmla="*/ 435580 w 837671"/>
              <a:gd name="connsiteY0" fmla="*/ 47186 h 870437"/>
              <a:gd name="connsiteX1" fmla="*/ 53240 w 837671"/>
              <a:gd name="connsiteY1" fmla="*/ 166637 h 870437"/>
              <a:gd name="connsiteX2" fmla="*/ 45620 w 837671"/>
              <a:gd name="connsiteY2" fmla="*/ 650507 h 870437"/>
              <a:gd name="connsiteX3" fmla="*/ 451033 w 837671"/>
              <a:gd name="connsiteY3" fmla="*/ 870429 h 870437"/>
              <a:gd name="connsiteX4" fmla="*/ 776934 w 837671"/>
              <a:gd name="connsiteY4" fmla="*/ 737484 h 870437"/>
              <a:gd name="connsiteX5" fmla="*/ 793226 w 837671"/>
              <a:gd name="connsiteY5" fmla="*/ 503187 h 870437"/>
              <a:gd name="connsiteX0" fmla="*/ 435580 w 857149"/>
              <a:gd name="connsiteY0" fmla="*/ 47186 h 870437"/>
              <a:gd name="connsiteX1" fmla="*/ 53240 w 857149"/>
              <a:gd name="connsiteY1" fmla="*/ 166637 h 870437"/>
              <a:gd name="connsiteX2" fmla="*/ 45620 w 857149"/>
              <a:gd name="connsiteY2" fmla="*/ 650507 h 870437"/>
              <a:gd name="connsiteX3" fmla="*/ 451033 w 857149"/>
              <a:gd name="connsiteY3" fmla="*/ 870429 h 870437"/>
              <a:gd name="connsiteX4" fmla="*/ 776934 w 857149"/>
              <a:gd name="connsiteY4" fmla="*/ 737484 h 870437"/>
              <a:gd name="connsiteX5" fmla="*/ 793226 w 857149"/>
              <a:gd name="connsiteY5" fmla="*/ 503187 h 870437"/>
              <a:gd name="connsiteX0" fmla="*/ 435580 w 837671"/>
              <a:gd name="connsiteY0" fmla="*/ 47186 h 870437"/>
              <a:gd name="connsiteX1" fmla="*/ 53240 w 837671"/>
              <a:gd name="connsiteY1" fmla="*/ 166637 h 870437"/>
              <a:gd name="connsiteX2" fmla="*/ 45620 w 837671"/>
              <a:gd name="connsiteY2" fmla="*/ 650507 h 870437"/>
              <a:gd name="connsiteX3" fmla="*/ 451033 w 837671"/>
              <a:gd name="connsiteY3" fmla="*/ 870429 h 870437"/>
              <a:gd name="connsiteX4" fmla="*/ 776934 w 837671"/>
              <a:gd name="connsiteY4" fmla="*/ 737484 h 870437"/>
              <a:gd name="connsiteX5" fmla="*/ 793226 w 837671"/>
              <a:gd name="connsiteY5" fmla="*/ 503187 h 870437"/>
              <a:gd name="connsiteX0" fmla="*/ 430060 w 832151"/>
              <a:gd name="connsiteY0" fmla="*/ 46499 h 869750"/>
              <a:gd name="connsiteX1" fmla="*/ 58938 w 832151"/>
              <a:gd name="connsiteY1" fmla="*/ 169689 h 869750"/>
              <a:gd name="connsiteX2" fmla="*/ 40100 w 832151"/>
              <a:gd name="connsiteY2" fmla="*/ 649820 h 869750"/>
              <a:gd name="connsiteX3" fmla="*/ 445513 w 832151"/>
              <a:gd name="connsiteY3" fmla="*/ 869742 h 869750"/>
              <a:gd name="connsiteX4" fmla="*/ 771414 w 832151"/>
              <a:gd name="connsiteY4" fmla="*/ 736797 h 869750"/>
              <a:gd name="connsiteX5" fmla="*/ 787706 w 832151"/>
              <a:gd name="connsiteY5" fmla="*/ 502500 h 869750"/>
              <a:gd name="connsiteX0" fmla="*/ 430060 w 832151"/>
              <a:gd name="connsiteY0" fmla="*/ 46499 h 869750"/>
              <a:gd name="connsiteX1" fmla="*/ 58938 w 832151"/>
              <a:gd name="connsiteY1" fmla="*/ 169689 h 869750"/>
              <a:gd name="connsiteX2" fmla="*/ 40100 w 832151"/>
              <a:gd name="connsiteY2" fmla="*/ 649820 h 869750"/>
              <a:gd name="connsiteX3" fmla="*/ 445513 w 832151"/>
              <a:gd name="connsiteY3" fmla="*/ 869742 h 869750"/>
              <a:gd name="connsiteX4" fmla="*/ 771414 w 832151"/>
              <a:gd name="connsiteY4" fmla="*/ 736797 h 869750"/>
              <a:gd name="connsiteX5" fmla="*/ 787706 w 832151"/>
              <a:gd name="connsiteY5" fmla="*/ 502500 h 869750"/>
              <a:gd name="connsiteX0" fmla="*/ 430060 w 832151"/>
              <a:gd name="connsiteY0" fmla="*/ 46499 h 869750"/>
              <a:gd name="connsiteX1" fmla="*/ 58938 w 832151"/>
              <a:gd name="connsiteY1" fmla="*/ 169689 h 869750"/>
              <a:gd name="connsiteX2" fmla="*/ 40100 w 832151"/>
              <a:gd name="connsiteY2" fmla="*/ 649820 h 869750"/>
              <a:gd name="connsiteX3" fmla="*/ 445513 w 832151"/>
              <a:gd name="connsiteY3" fmla="*/ 869742 h 869750"/>
              <a:gd name="connsiteX4" fmla="*/ 771414 w 832151"/>
              <a:gd name="connsiteY4" fmla="*/ 736797 h 869750"/>
              <a:gd name="connsiteX5" fmla="*/ 787706 w 832151"/>
              <a:gd name="connsiteY5" fmla="*/ 502500 h 869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32151" h="869750">
                <a:moveTo>
                  <a:pt x="430060" y="46499"/>
                </a:moveTo>
                <a:cubicBezTo>
                  <a:pt x="398522" y="-75210"/>
                  <a:pt x="123931" y="69135"/>
                  <a:pt x="58938" y="169689"/>
                </a:cubicBezTo>
                <a:cubicBezTo>
                  <a:pt x="-6055" y="270243"/>
                  <a:pt x="-24329" y="533145"/>
                  <a:pt x="40100" y="649820"/>
                </a:cubicBezTo>
                <a:cubicBezTo>
                  <a:pt x="104529" y="766495"/>
                  <a:pt x="340455" y="870826"/>
                  <a:pt x="445513" y="869742"/>
                </a:cubicBezTo>
                <a:cubicBezTo>
                  <a:pt x="550571" y="868658"/>
                  <a:pt x="713759" y="800497"/>
                  <a:pt x="771414" y="736797"/>
                </a:cubicBezTo>
                <a:cubicBezTo>
                  <a:pt x="829069" y="673097"/>
                  <a:pt x="865389" y="469877"/>
                  <a:pt x="787706" y="502500"/>
                </a:cubicBezTo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73308440-2BD7-4142-BB6D-0254352B06AA}"/>
              </a:ext>
            </a:extLst>
          </p:cNvPr>
          <p:cNvSpPr/>
          <p:nvPr/>
        </p:nvSpPr>
        <p:spPr>
          <a:xfrm>
            <a:off x="2838752" y="3466721"/>
            <a:ext cx="596009" cy="596009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5" name="饼形 44"/>
          <p:cNvSpPr/>
          <p:nvPr/>
        </p:nvSpPr>
        <p:spPr>
          <a:xfrm rot="10613987">
            <a:off x="5417302" y="3038652"/>
            <a:ext cx="1418855" cy="1418855"/>
          </a:xfrm>
          <a:prstGeom prst="pie">
            <a:avLst>
              <a:gd name="adj1" fmla="val 5602129"/>
              <a:gd name="adj2" fmla="val 16232543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0" name="任意多边形: 形状 64">
            <a:extLst>
              <a:ext uri="{FF2B5EF4-FFF2-40B4-BE49-F238E27FC236}">
                <a16:creationId xmlns:a16="http://schemas.microsoft.com/office/drawing/2014/main" id="{58810F23-E566-4FC7-99D3-DF82B660B199}"/>
              </a:ext>
            </a:extLst>
          </p:cNvPr>
          <p:cNvSpPr/>
          <p:nvPr/>
        </p:nvSpPr>
        <p:spPr>
          <a:xfrm>
            <a:off x="3120708" y="3471607"/>
            <a:ext cx="52074" cy="292760"/>
          </a:xfrm>
          <a:custGeom>
            <a:avLst/>
            <a:gdLst>
              <a:gd name="connsiteX0" fmla="*/ 0 w 61331"/>
              <a:gd name="connsiteY0" fmla="*/ 0 h 344805"/>
              <a:gd name="connsiteX1" fmla="*/ 60960 w 61331"/>
              <a:gd name="connsiteY1" fmla="*/ 243840 h 344805"/>
              <a:gd name="connsiteX2" fmla="*/ 20955 w 61331"/>
              <a:gd name="connsiteY2" fmla="*/ 344805 h 344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1331" h="344805">
                <a:moveTo>
                  <a:pt x="0" y="0"/>
                </a:moveTo>
                <a:cubicBezTo>
                  <a:pt x="28734" y="93186"/>
                  <a:pt x="57468" y="186373"/>
                  <a:pt x="60960" y="243840"/>
                </a:cubicBezTo>
                <a:cubicBezTo>
                  <a:pt x="64452" y="301307"/>
                  <a:pt x="42703" y="323056"/>
                  <a:pt x="20955" y="344805"/>
                </a:cubicBezTo>
              </a:path>
            </a:pathLst>
          </a:custGeom>
          <a:noFill/>
          <a:ln w="19050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任意多边形: 形状 65">
            <a:extLst>
              <a:ext uri="{FF2B5EF4-FFF2-40B4-BE49-F238E27FC236}">
                <a16:creationId xmlns:a16="http://schemas.microsoft.com/office/drawing/2014/main" id="{0AA92E6F-2630-4E21-B17D-500DA8204F22}"/>
              </a:ext>
            </a:extLst>
          </p:cNvPr>
          <p:cNvSpPr/>
          <p:nvPr/>
        </p:nvSpPr>
        <p:spPr>
          <a:xfrm>
            <a:off x="2892647" y="3759514"/>
            <a:ext cx="242619" cy="169833"/>
          </a:xfrm>
          <a:custGeom>
            <a:avLst/>
            <a:gdLst>
              <a:gd name="connsiteX0" fmla="*/ 285750 w 285750"/>
              <a:gd name="connsiteY0" fmla="*/ 0 h 200025"/>
              <a:gd name="connsiteX1" fmla="*/ 125730 w 285750"/>
              <a:gd name="connsiteY1" fmla="*/ 19050 h 200025"/>
              <a:gd name="connsiteX2" fmla="*/ 0 w 285750"/>
              <a:gd name="connsiteY2" fmla="*/ 200025 h 200025"/>
              <a:gd name="connsiteX0" fmla="*/ 285750 w 285750"/>
              <a:gd name="connsiteY0" fmla="*/ 0 h 200025"/>
              <a:gd name="connsiteX1" fmla="*/ 125730 w 285750"/>
              <a:gd name="connsiteY1" fmla="*/ 19050 h 200025"/>
              <a:gd name="connsiteX2" fmla="*/ 0 w 285750"/>
              <a:gd name="connsiteY2" fmla="*/ 200025 h 200025"/>
              <a:gd name="connsiteX0" fmla="*/ 285750 w 285750"/>
              <a:gd name="connsiteY0" fmla="*/ 0 h 200025"/>
              <a:gd name="connsiteX1" fmla="*/ 125730 w 285750"/>
              <a:gd name="connsiteY1" fmla="*/ 19050 h 200025"/>
              <a:gd name="connsiteX2" fmla="*/ 0 w 285750"/>
              <a:gd name="connsiteY2" fmla="*/ 200025 h 200025"/>
              <a:gd name="connsiteX0" fmla="*/ 285750 w 285750"/>
              <a:gd name="connsiteY0" fmla="*/ 4315 h 204340"/>
              <a:gd name="connsiteX1" fmla="*/ 125730 w 285750"/>
              <a:gd name="connsiteY1" fmla="*/ 23365 h 204340"/>
              <a:gd name="connsiteX2" fmla="*/ 0 w 285750"/>
              <a:gd name="connsiteY2" fmla="*/ 204340 h 204340"/>
              <a:gd name="connsiteX0" fmla="*/ 285750 w 285750"/>
              <a:gd name="connsiteY0" fmla="*/ 0 h 200025"/>
              <a:gd name="connsiteX1" fmla="*/ 106680 w 285750"/>
              <a:gd name="connsiteY1" fmla="*/ 38100 h 200025"/>
              <a:gd name="connsiteX2" fmla="*/ 0 w 285750"/>
              <a:gd name="connsiteY2" fmla="*/ 200025 h 200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5750" h="200025">
                <a:moveTo>
                  <a:pt x="285750" y="0"/>
                </a:moveTo>
                <a:cubicBezTo>
                  <a:pt x="232410" y="6350"/>
                  <a:pt x="182880" y="-4445"/>
                  <a:pt x="106680" y="38100"/>
                </a:cubicBezTo>
                <a:cubicBezTo>
                  <a:pt x="30480" y="80645"/>
                  <a:pt x="39052" y="126206"/>
                  <a:pt x="0" y="200025"/>
                </a:cubicBezTo>
              </a:path>
            </a:pathLst>
          </a:custGeom>
          <a:noFill/>
          <a:ln w="19050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任意多边形: 形状 66">
            <a:extLst>
              <a:ext uri="{FF2B5EF4-FFF2-40B4-BE49-F238E27FC236}">
                <a16:creationId xmlns:a16="http://schemas.microsoft.com/office/drawing/2014/main" id="{E22EFBF7-EEFC-4F1D-BBDE-BBC35767B23C}"/>
              </a:ext>
            </a:extLst>
          </p:cNvPr>
          <p:cNvSpPr/>
          <p:nvPr/>
        </p:nvSpPr>
        <p:spPr>
          <a:xfrm>
            <a:off x="3140118" y="3765984"/>
            <a:ext cx="281438" cy="141609"/>
          </a:xfrm>
          <a:custGeom>
            <a:avLst/>
            <a:gdLst>
              <a:gd name="connsiteX0" fmla="*/ 0 w 331470"/>
              <a:gd name="connsiteY0" fmla="*/ 0 h 166783"/>
              <a:gd name="connsiteX1" fmla="*/ 140970 w 331470"/>
              <a:gd name="connsiteY1" fmla="*/ 160020 h 166783"/>
              <a:gd name="connsiteX2" fmla="*/ 331470 w 331470"/>
              <a:gd name="connsiteY2" fmla="*/ 121920 h 1667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31470" h="166783">
                <a:moveTo>
                  <a:pt x="0" y="0"/>
                </a:moveTo>
                <a:cubicBezTo>
                  <a:pt x="42862" y="69850"/>
                  <a:pt x="85725" y="139700"/>
                  <a:pt x="140970" y="160020"/>
                </a:cubicBezTo>
                <a:cubicBezTo>
                  <a:pt x="196215" y="180340"/>
                  <a:pt x="263842" y="151130"/>
                  <a:pt x="331470" y="121920"/>
                </a:cubicBezTo>
              </a:path>
            </a:pathLst>
          </a:custGeom>
          <a:noFill/>
          <a:ln w="19050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任意多边形: 形状 49">
            <a:extLst>
              <a:ext uri="{FF2B5EF4-FFF2-40B4-BE49-F238E27FC236}">
                <a16:creationId xmlns:a16="http://schemas.microsoft.com/office/drawing/2014/main" id="{AD4779B2-C158-4E60-8277-D70DC6AAFBB6}"/>
              </a:ext>
            </a:extLst>
          </p:cNvPr>
          <p:cNvSpPr/>
          <p:nvPr/>
        </p:nvSpPr>
        <p:spPr>
          <a:xfrm>
            <a:off x="5705625" y="3026657"/>
            <a:ext cx="440637" cy="1446007"/>
          </a:xfrm>
          <a:custGeom>
            <a:avLst/>
            <a:gdLst>
              <a:gd name="connsiteX0" fmla="*/ 483956 w 535791"/>
              <a:gd name="connsiteY0" fmla="*/ 0 h 1703070"/>
              <a:gd name="connsiteX1" fmla="*/ 274406 w 535791"/>
              <a:gd name="connsiteY1" fmla="*/ 422910 h 1703070"/>
              <a:gd name="connsiteX2" fmla="*/ 86 w 535791"/>
              <a:gd name="connsiteY2" fmla="*/ 822960 h 1703070"/>
              <a:gd name="connsiteX3" fmla="*/ 247736 w 535791"/>
              <a:gd name="connsiteY3" fmla="*/ 1333500 h 1703070"/>
              <a:gd name="connsiteX4" fmla="*/ 506816 w 535791"/>
              <a:gd name="connsiteY4" fmla="*/ 1600200 h 1703070"/>
              <a:gd name="connsiteX5" fmla="*/ 518246 w 535791"/>
              <a:gd name="connsiteY5" fmla="*/ 1703070 h 1703070"/>
              <a:gd name="connsiteX0" fmla="*/ 483951 w 521163"/>
              <a:gd name="connsiteY0" fmla="*/ 0 h 1703070"/>
              <a:gd name="connsiteX1" fmla="*/ 274401 w 521163"/>
              <a:gd name="connsiteY1" fmla="*/ 422910 h 1703070"/>
              <a:gd name="connsiteX2" fmla="*/ 81 w 521163"/>
              <a:gd name="connsiteY2" fmla="*/ 822960 h 1703070"/>
              <a:gd name="connsiteX3" fmla="*/ 247731 w 521163"/>
              <a:gd name="connsiteY3" fmla="*/ 1333500 h 1703070"/>
              <a:gd name="connsiteX4" fmla="*/ 430611 w 521163"/>
              <a:gd name="connsiteY4" fmla="*/ 1487805 h 1703070"/>
              <a:gd name="connsiteX5" fmla="*/ 518241 w 521163"/>
              <a:gd name="connsiteY5" fmla="*/ 1703070 h 1703070"/>
              <a:gd name="connsiteX0" fmla="*/ 483951 w 519315"/>
              <a:gd name="connsiteY0" fmla="*/ 0 h 1703070"/>
              <a:gd name="connsiteX1" fmla="*/ 274401 w 519315"/>
              <a:gd name="connsiteY1" fmla="*/ 422910 h 1703070"/>
              <a:gd name="connsiteX2" fmla="*/ 81 w 519315"/>
              <a:gd name="connsiteY2" fmla="*/ 822960 h 1703070"/>
              <a:gd name="connsiteX3" fmla="*/ 247731 w 519315"/>
              <a:gd name="connsiteY3" fmla="*/ 1333500 h 1703070"/>
              <a:gd name="connsiteX4" fmla="*/ 430611 w 519315"/>
              <a:gd name="connsiteY4" fmla="*/ 1487805 h 1703070"/>
              <a:gd name="connsiteX5" fmla="*/ 518241 w 519315"/>
              <a:gd name="connsiteY5" fmla="*/ 1703070 h 1703070"/>
              <a:gd name="connsiteX0" fmla="*/ 483950 w 519018"/>
              <a:gd name="connsiteY0" fmla="*/ 0 h 1703070"/>
              <a:gd name="connsiteX1" fmla="*/ 274400 w 519018"/>
              <a:gd name="connsiteY1" fmla="*/ 422910 h 1703070"/>
              <a:gd name="connsiteX2" fmla="*/ 80 w 519018"/>
              <a:gd name="connsiteY2" fmla="*/ 822960 h 1703070"/>
              <a:gd name="connsiteX3" fmla="*/ 247730 w 519018"/>
              <a:gd name="connsiteY3" fmla="*/ 1333500 h 1703070"/>
              <a:gd name="connsiteX4" fmla="*/ 407750 w 519018"/>
              <a:gd name="connsiteY4" fmla="*/ 1384935 h 1703070"/>
              <a:gd name="connsiteX5" fmla="*/ 518240 w 519018"/>
              <a:gd name="connsiteY5" fmla="*/ 1703070 h 1703070"/>
              <a:gd name="connsiteX0" fmla="*/ 483950 w 519303"/>
              <a:gd name="connsiteY0" fmla="*/ 0 h 1703070"/>
              <a:gd name="connsiteX1" fmla="*/ 274400 w 519303"/>
              <a:gd name="connsiteY1" fmla="*/ 422910 h 1703070"/>
              <a:gd name="connsiteX2" fmla="*/ 80 w 519303"/>
              <a:gd name="connsiteY2" fmla="*/ 822960 h 1703070"/>
              <a:gd name="connsiteX3" fmla="*/ 247730 w 519303"/>
              <a:gd name="connsiteY3" fmla="*/ 1333500 h 1703070"/>
              <a:gd name="connsiteX4" fmla="*/ 407750 w 519303"/>
              <a:gd name="connsiteY4" fmla="*/ 1384935 h 1703070"/>
              <a:gd name="connsiteX5" fmla="*/ 518240 w 519303"/>
              <a:gd name="connsiteY5" fmla="*/ 1703070 h 1703070"/>
              <a:gd name="connsiteX0" fmla="*/ 487292 w 522570"/>
              <a:gd name="connsiteY0" fmla="*/ 0 h 1703070"/>
              <a:gd name="connsiteX1" fmla="*/ 277742 w 522570"/>
              <a:gd name="connsiteY1" fmla="*/ 422910 h 1703070"/>
              <a:gd name="connsiteX2" fmla="*/ 3422 w 522570"/>
              <a:gd name="connsiteY2" fmla="*/ 822960 h 1703070"/>
              <a:gd name="connsiteX3" fmla="*/ 142487 w 522570"/>
              <a:gd name="connsiteY3" fmla="*/ 1245870 h 1703070"/>
              <a:gd name="connsiteX4" fmla="*/ 411092 w 522570"/>
              <a:gd name="connsiteY4" fmla="*/ 1384935 h 1703070"/>
              <a:gd name="connsiteX5" fmla="*/ 521582 w 522570"/>
              <a:gd name="connsiteY5" fmla="*/ 1703070 h 1703070"/>
              <a:gd name="connsiteX0" fmla="*/ 487292 w 522570"/>
              <a:gd name="connsiteY0" fmla="*/ 0 h 1703070"/>
              <a:gd name="connsiteX1" fmla="*/ 277742 w 522570"/>
              <a:gd name="connsiteY1" fmla="*/ 422910 h 1703070"/>
              <a:gd name="connsiteX2" fmla="*/ 3422 w 522570"/>
              <a:gd name="connsiteY2" fmla="*/ 862965 h 1703070"/>
              <a:gd name="connsiteX3" fmla="*/ 142487 w 522570"/>
              <a:gd name="connsiteY3" fmla="*/ 1245870 h 1703070"/>
              <a:gd name="connsiteX4" fmla="*/ 411092 w 522570"/>
              <a:gd name="connsiteY4" fmla="*/ 1384935 h 1703070"/>
              <a:gd name="connsiteX5" fmla="*/ 521582 w 522570"/>
              <a:gd name="connsiteY5" fmla="*/ 1703070 h 1703070"/>
              <a:gd name="connsiteX0" fmla="*/ 483889 w 519167"/>
              <a:gd name="connsiteY0" fmla="*/ 0 h 1703070"/>
              <a:gd name="connsiteX1" fmla="*/ 274339 w 519167"/>
              <a:gd name="connsiteY1" fmla="*/ 422910 h 1703070"/>
              <a:gd name="connsiteX2" fmla="*/ 19 w 519167"/>
              <a:gd name="connsiteY2" fmla="*/ 862965 h 1703070"/>
              <a:gd name="connsiteX3" fmla="*/ 139084 w 519167"/>
              <a:gd name="connsiteY3" fmla="*/ 1245870 h 1703070"/>
              <a:gd name="connsiteX4" fmla="*/ 407689 w 519167"/>
              <a:gd name="connsiteY4" fmla="*/ 1384935 h 1703070"/>
              <a:gd name="connsiteX5" fmla="*/ 518179 w 519167"/>
              <a:gd name="connsiteY5" fmla="*/ 1703070 h 1703070"/>
              <a:gd name="connsiteX0" fmla="*/ 486384 w 521662"/>
              <a:gd name="connsiteY0" fmla="*/ 0 h 1703070"/>
              <a:gd name="connsiteX1" fmla="*/ 253974 w 521662"/>
              <a:gd name="connsiteY1" fmla="*/ 392430 h 1703070"/>
              <a:gd name="connsiteX2" fmla="*/ 2514 w 521662"/>
              <a:gd name="connsiteY2" fmla="*/ 862965 h 1703070"/>
              <a:gd name="connsiteX3" fmla="*/ 141579 w 521662"/>
              <a:gd name="connsiteY3" fmla="*/ 1245870 h 1703070"/>
              <a:gd name="connsiteX4" fmla="*/ 410184 w 521662"/>
              <a:gd name="connsiteY4" fmla="*/ 1384935 h 1703070"/>
              <a:gd name="connsiteX5" fmla="*/ 520674 w 521662"/>
              <a:gd name="connsiteY5" fmla="*/ 1703070 h 1703070"/>
              <a:gd name="connsiteX0" fmla="*/ 486384 w 521662"/>
              <a:gd name="connsiteY0" fmla="*/ 0 h 1703070"/>
              <a:gd name="connsiteX1" fmla="*/ 253974 w 521662"/>
              <a:gd name="connsiteY1" fmla="*/ 392430 h 1703070"/>
              <a:gd name="connsiteX2" fmla="*/ 2514 w 521662"/>
              <a:gd name="connsiteY2" fmla="*/ 862965 h 1703070"/>
              <a:gd name="connsiteX3" fmla="*/ 141579 w 521662"/>
              <a:gd name="connsiteY3" fmla="*/ 1245870 h 1703070"/>
              <a:gd name="connsiteX4" fmla="*/ 410184 w 521662"/>
              <a:gd name="connsiteY4" fmla="*/ 1384935 h 1703070"/>
              <a:gd name="connsiteX5" fmla="*/ 520674 w 521662"/>
              <a:gd name="connsiteY5" fmla="*/ 1703070 h 1703070"/>
              <a:gd name="connsiteX0" fmla="*/ 487057 w 522335"/>
              <a:gd name="connsiteY0" fmla="*/ 0 h 1703070"/>
              <a:gd name="connsiteX1" fmla="*/ 271792 w 522335"/>
              <a:gd name="connsiteY1" fmla="*/ 403860 h 1703070"/>
              <a:gd name="connsiteX2" fmla="*/ 3187 w 522335"/>
              <a:gd name="connsiteY2" fmla="*/ 862965 h 1703070"/>
              <a:gd name="connsiteX3" fmla="*/ 142252 w 522335"/>
              <a:gd name="connsiteY3" fmla="*/ 1245870 h 1703070"/>
              <a:gd name="connsiteX4" fmla="*/ 410857 w 522335"/>
              <a:gd name="connsiteY4" fmla="*/ 1384935 h 1703070"/>
              <a:gd name="connsiteX5" fmla="*/ 521347 w 522335"/>
              <a:gd name="connsiteY5" fmla="*/ 1703070 h 1703070"/>
              <a:gd name="connsiteX0" fmla="*/ 487057 w 522335"/>
              <a:gd name="connsiteY0" fmla="*/ 0 h 1703070"/>
              <a:gd name="connsiteX1" fmla="*/ 271792 w 522335"/>
              <a:gd name="connsiteY1" fmla="*/ 403860 h 1703070"/>
              <a:gd name="connsiteX2" fmla="*/ 3187 w 522335"/>
              <a:gd name="connsiteY2" fmla="*/ 862965 h 1703070"/>
              <a:gd name="connsiteX3" fmla="*/ 142252 w 522335"/>
              <a:gd name="connsiteY3" fmla="*/ 1245870 h 1703070"/>
              <a:gd name="connsiteX4" fmla="*/ 410857 w 522335"/>
              <a:gd name="connsiteY4" fmla="*/ 1384935 h 1703070"/>
              <a:gd name="connsiteX5" fmla="*/ 521347 w 522335"/>
              <a:gd name="connsiteY5" fmla="*/ 1703070 h 1703070"/>
              <a:gd name="connsiteX0" fmla="*/ 486085 w 521363"/>
              <a:gd name="connsiteY0" fmla="*/ 0 h 1703070"/>
              <a:gd name="connsiteX1" fmla="*/ 270820 w 521363"/>
              <a:gd name="connsiteY1" fmla="*/ 403860 h 1703070"/>
              <a:gd name="connsiteX2" fmla="*/ 2215 w 521363"/>
              <a:gd name="connsiteY2" fmla="*/ 862965 h 1703070"/>
              <a:gd name="connsiteX3" fmla="*/ 409885 w 521363"/>
              <a:gd name="connsiteY3" fmla="*/ 1384935 h 1703070"/>
              <a:gd name="connsiteX4" fmla="*/ 520375 w 521363"/>
              <a:gd name="connsiteY4" fmla="*/ 1703070 h 1703070"/>
              <a:gd name="connsiteX0" fmla="*/ 483871 w 519149"/>
              <a:gd name="connsiteY0" fmla="*/ 0 h 1703070"/>
              <a:gd name="connsiteX1" fmla="*/ 268606 w 519149"/>
              <a:gd name="connsiteY1" fmla="*/ 403860 h 1703070"/>
              <a:gd name="connsiteX2" fmla="*/ 1 w 519149"/>
              <a:gd name="connsiteY2" fmla="*/ 862965 h 1703070"/>
              <a:gd name="connsiteX3" fmla="*/ 407671 w 519149"/>
              <a:gd name="connsiteY3" fmla="*/ 1384935 h 1703070"/>
              <a:gd name="connsiteX4" fmla="*/ 518161 w 519149"/>
              <a:gd name="connsiteY4" fmla="*/ 1703070 h 1703070"/>
              <a:gd name="connsiteX0" fmla="*/ 483871 w 521621"/>
              <a:gd name="connsiteY0" fmla="*/ 0 h 1703070"/>
              <a:gd name="connsiteX1" fmla="*/ 268606 w 521621"/>
              <a:gd name="connsiteY1" fmla="*/ 403860 h 1703070"/>
              <a:gd name="connsiteX2" fmla="*/ 1 w 521621"/>
              <a:gd name="connsiteY2" fmla="*/ 862965 h 1703070"/>
              <a:gd name="connsiteX3" fmla="*/ 407671 w 521621"/>
              <a:gd name="connsiteY3" fmla="*/ 1384935 h 1703070"/>
              <a:gd name="connsiteX4" fmla="*/ 518161 w 521621"/>
              <a:gd name="connsiteY4" fmla="*/ 1703070 h 1703070"/>
              <a:gd name="connsiteX0" fmla="*/ 484681 w 519892"/>
              <a:gd name="connsiteY0" fmla="*/ 0 h 1703070"/>
              <a:gd name="connsiteX1" fmla="*/ 269416 w 519892"/>
              <a:gd name="connsiteY1" fmla="*/ 403860 h 1703070"/>
              <a:gd name="connsiteX2" fmla="*/ 811 w 519892"/>
              <a:gd name="connsiteY2" fmla="*/ 862965 h 1703070"/>
              <a:gd name="connsiteX3" fmla="*/ 349426 w 519892"/>
              <a:gd name="connsiteY3" fmla="*/ 1331595 h 1703070"/>
              <a:gd name="connsiteX4" fmla="*/ 518971 w 519892"/>
              <a:gd name="connsiteY4" fmla="*/ 1703070 h 1703070"/>
              <a:gd name="connsiteX0" fmla="*/ 484681 w 520165"/>
              <a:gd name="connsiteY0" fmla="*/ 0 h 1703070"/>
              <a:gd name="connsiteX1" fmla="*/ 269416 w 520165"/>
              <a:gd name="connsiteY1" fmla="*/ 403860 h 1703070"/>
              <a:gd name="connsiteX2" fmla="*/ 811 w 520165"/>
              <a:gd name="connsiteY2" fmla="*/ 862965 h 1703070"/>
              <a:gd name="connsiteX3" fmla="*/ 349426 w 520165"/>
              <a:gd name="connsiteY3" fmla="*/ 1331595 h 1703070"/>
              <a:gd name="connsiteX4" fmla="*/ 518971 w 520165"/>
              <a:gd name="connsiteY4" fmla="*/ 1703070 h 1703070"/>
              <a:gd name="connsiteX0" fmla="*/ 484681 w 520165"/>
              <a:gd name="connsiteY0" fmla="*/ 0 h 1703070"/>
              <a:gd name="connsiteX1" fmla="*/ 269416 w 520165"/>
              <a:gd name="connsiteY1" fmla="*/ 403860 h 1703070"/>
              <a:gd name="connsiteX2" fmla="*/ 811 w 520165"/>
              <a:gd name="connsiteY2" fmla="*/ 862965 h 1703070"/>
              <a:gd name="connsiteX3" fmla="*/ 349426 w 520165"/>
              <a:gd name="connsiteY3" fmla="*/ 1331595 h 1703070"/>
              <a:gd name="connsiteX4" fmla="*/ 518971 w 520165"/>
              <a:gd name="connsiteY4" fmla="*/ 1703070 h 1703070"/>
              <a:gd name="connsiteX0" fmla="*/ 484681 w 520165"/>
              <a:gd name="connsiteY0" fmla="*/ 0 h 1703070"/>
              <a:gd name="connsiteX1" fmla="*/ 269416 w 520165"/>
              <a:gd name="connsiteY1" fmla="*/ 403860 h 1703070"/>
              <a:gd name="connsiteX2" fmla="*/ 811 w 520165"/>
              <a:gd name="connsiteY2" fmla="*/ 862965 h 1703070"/>
              <a:gd name="connsiteX3" fmla="*/ 349426 w 520165"/>
              <a:gd name="connsiteY3" fmla="*/ 1331595 h 1703070"/>
              <a:gd name="connsiteX4" fmla="*/ 518971 w 520165"/>
              <a:gd name="connsiteY4" fmla="*/ 1703070 h 1703070"/>
              <a:gd name="connsiteX0" fmla="*/ 484681 w 520165"/>
              <a:gd name="connsiteY0" fmla="*/ 0 h 1703070"/>
              <a:gd name="connsiteX1" fmla="*/ 269416 w 520165"/>
              <a:gd name="connsiteY1" fmla="*/ 403860 h 1703070"/>
              <a:gd name="connsiteX2" fmla="*/ 811 w 520165"/>
              <a:gd name="connsiteY2" fmla="*/ 862965 h 1703070"/>
              <a:gd name="connsiteX3" fmla="*/ 349426 w 520165"/>
              <a:gd name="connsiteY3" fmla="*/ 1331595 h 1703070"/>
              <a:gd name="connsiteX4" fmla="*/ 518971 w 520165"/>
              <a:gd name="connsiteY4" fmla="*/ 1703070 h 1703070"/>
              <a:gd name="connsiteX0" fmla="*/ 484681 w 518971"/>
              <a:gd name="connsiteY0" fmla="*/ 0 h 1703070"/>
              <a:gd name="connsiteX1" fmla="*/ 269416 w 518971"/>
              <a:gd name="connsiteY1" fmla="*/ 403860 h 1703070"/>
              <a:gd name="connsiteX2" fmla="*/ 811 w 518971"/>
              <a:gd name="connsiteY2" fmla="*/ 862965 h 1703070"/>
              <a:gd name="connsiteX3" fmla="*/ 349426 w 518971"/>
              <a:gd name="connsiteY3" fmla="*/ 1331595 h 1703070"/>
              <a:gd name="connsiteX4" fmla="*/ 518971 w 518971"/>
              <a:gd name="connsiteY4" fmla="*/ 1703070 h 1703070"/>
              <a:gd name="connsiteX0" fmla="*/ 484681 w 520165"/>
              <a:gd name="connsiteY0" fmla="*/ 0 h 1703070"/>
              <a:gd name="connsiteX1" fmla="*/ 269416 w 520165"/>
              <a:gd name="connsiteY1" fmla="*/ 403860 h 1703070"/>
              <a:gd name="connsiteX2" fmla="*/ 811 w 520165"/>
              <a:gd name="connsiteY2" fmla="*/ 862965 h 1703070"/>
              <a:gd name="connsiteX3" fmla="*/ 349426 w 520165"/>
              <a:gd name="connsiteY3" fmla="*/ 1331595 h 1703070"/>
              <a:gd name="connsiteX4" fmla="*/ 518971 w 520165"/>
              <a:gd name="connsiteY4" fmla="*/ 1703070 h 1703070"/>
              <a:gd name="connsiteX0" fmla="*/ 484681 w 518971"/>
              <a:gd name="connsiteY0" fmla="*/ 0 h 1703070"/>
              <a:gd name="connsiteX1" fmla="*/ 269416 w 518971"/>
              <a:gd name="connsiteY1" fmla="*/ 403860 h 1703070"/>
              <a:gd name="connsiteX2" fmla="*/ 811 w 518971"/>
              <a:gd name="connsiteY2" fmla="*/ 862965 h 1703070"/>
              <a:gd name="connsiteX3" fmla="*/ 349426 w 518971"/>
              <a:gd name="connsiteY3" fmla="*/ 1331595 h 1703070"/>
              <a:gd name="connsiteX4" fmla="*/ 518971 w 518971"/>
              <a:gd name="connsiteY4" fmla="*/ 1703070 h 1703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8971" h="1703070">
                <a:moveTo>
                  <a:pt x="484681" y="0"/>
                </a:moveTo>
                <a:cubicBezTo>
                  <a:pt x="491138" y="211878"/>
                  <a:pt x="397686" y="317183"/>
                  <a:pt x="269416" y="403860"/>
                </a:cubicBezTo>
                <a:cubicBezTo>
                  <a:pt x="141146" y="490537"/>
                  <a:pt x="-12524" y="708343"/>
                  <a:pt x="811" y="862965"/>
                </a:cubicBezTo>
                <a:cubicBezTo>
                  <a:pt x="14146" y="1017587"/>
                  <a:pt x="213536" y="1258253"/>
                  <a:pt x="349426" y="1331595"/>
                </a:cubicBezTo>
                <a:cubicBezTo>
                  <a:pt x="485316" y="1404937"/>
                  <a:pt x="516960" y="1551622"/>
                  <a:pt x="518971" y="1703070"/>
                </a:cubicBezTo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椭圆 35">
            <a:extLst>
              <a:ext uri="{FF2B5EF4-FFF2-40B4-BE49-F238E27FC236}">
                <a16:creationId xmlns:a16="http://schemas.microsoft.com/office/drawing/2014/main" id="{FD79A320-45DB-46E3-B9B7-393488250D00}"/>
              </a:ext>
            </a:extLst>
          </p:cNvPr>
          <p:cNvSpPr/>
          <p:nvPr/>
        </p:nvSpPr>
        <p:spPr>
          <a:xfrm>
            <a:off x="5826258" y="3451657"/>
            <a:ext cx="596009" cy="596009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7" name="弧形 36">
            <a:extLst>
              <a:ext uri="{FF2B5EF4-FFF2-40B4-BE49-F238E27FC236}">
                <a16:creationId xmlns:a16="http://schemas.microsoft.com/office/drawing/2014/main" id="{E76B5677-61B0-4CE6-967E-2C030D8EB5FE}"/>
              </a:ext>
            </a:extLst>
          </p:cNvPr>
          <p:cNvSpPr/>
          <p:nvPr/>
        </p:nvSpPr>
        <p:spPr>
          <a:xfrm>
            <a:off x="6035483" y="2778528"/>
            <a:ext cx="1049840" cy="1049840"/>
          </a:xfrm>
          <a:prstGeom prst="arc">
            <a:avLst>
              <a:gd name="adj1" fmla="val 12701858"/>
              <a:gd name="adj2" fmla="val 3455878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弧形 37">
            <a:extLst>
              <a:ext uri="{FF2B5EF4-FFF2-40B4-BE49-F238E27FC236}">
                <a16:creationId xmlns:a16="http://schemas.microsoft.com/office/drawing/2014/main" id="{FB2CBA66-9F78-4D60-86F0-E9A3541985E6}"/>
              </a:ext>
            </a:extLst>
          </p:cNvPr>
          <p:cNvSpPr/>
          <p:nvPr/>
        </p:nvSpPr>
        <p:spPr>
          <a:xfrm>
            <a:off x="5144814" y="2779665"/>
            <a:ext cx="1049840" cy="1049840"/>
          </a:xfrm>
          <a:prstGeom prst="arc">
            <a:avLst>
              <a:gd name="adj1" fmla="val 7277682"/>
              <a:gd name="adj2" fmla="val 19609149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弧形 38">
            <a:extLst>
              <a:ext uri="{FF2B5EF4-FFF2-40B4-BE49-F238E27FC236}">
                <a16:creationId xmlns:a16="http://schemas.microsoft.com/office/drawing/2014/main" id="{89D6455B-8696-41DC-BBF1-FC1AB543087E}"/>
              </a:ext>
            </a:extLst>
          </p:cNvPr>
          <p:cNvSpPr/>
          <p:nvPr/>
        </p:nvSpPr>
        <p:spPr>
          <a:xfrm>
            <a:off x="5154056" y="3687461"/>
            <a:ext cx="1049841" cy="1049841"/>
          </a:xfrm>
          <a:prstGeom prst="arc">
            <a:avLst>
              <a:gd name="adj1" fmla="val 1879998"/>
              <a:gd name="adj2" fmla="val 14198932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弧形 39">
            <a:extLst>
              <a:ext uri="{FF2B5EF4-FFF2-40B4-BE49-F238E27FC236}">
                <a16:creationId xmlns:a16="http://schemas.microsoft.com/office/drawing/2014/main" id="{D86C4848-8954-4C36-99E2-363B5E1C7157}"/>
              </a:ext>
            </a:extLst>
          </p:cNvPr>
          <p:cNvSpPr/>
          <p:nvPr/>
        </p:nvSpPr>
        <p:spPr>
          <a:xfrm>
            <a:off x="6063374" y="3674154"/>
            <a:ext cx="1054113" cy="1054113"/>
          </a:xfrm>
          <a:prstGeom prst="arc">
            <a:avLst>
              <a:gd name="adj1" fmla="val 18056206"/>
              <a:gd name="adj2" fmla="val 8967522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1" name="任意多边形: 形状 75">
            <a:extLst>
              <a:ext uri="{FF2B5EF4-FFF2-40B4-BE49-F238E27FC236}">
                <a16:creationId xmlns:a16="http://schemas.microsoft.com/office/drawing/2014/main" id="{D717AC17-1551-40CE-A54B-C4675A9A2CA3}"/>
              </a:ext>
            </a:extLst>
          </p:cNvPr>
          <p:cNvSpPr/>
          <p:nvPr/>
        </p:nvSpPr>
        <p:spPr>
          <a:xfrm>
            <a:off x="6104724" y="3463538"/>
            <a:ext cx="52074" cy="292760"/>
          </a:xfrm>
          <a:custGeom>
            <a:avLst/>
            <a:gdLst>
              <a:gd name="connsiteX0" fmla="*/ 0 w 61331"/>
              <a:gd name="connsiteY0" fmla="*/ 0 h 344805"/>
              <a:gd name="connsiteX1" fmla="*/ 60960 w 61331"/>
              <a:gd name="connsiteY1" fmla="*/ 243840 h 344805"/>
              <a:gd name="connsiteX2" fmla="*/ 20955 w 61331"/>
              <a:gd name="connsiteY2" fmla="*/ 344805 h 344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1331" h="344805">
                <a:moveTo>
                  <a:pt x="0" y="0"/>
                </a:moveTo>
                <a:cubicBezTo>
                  <a:pt x="28734" y="93186"/>
                  <a:pt x="57468" y="186373"/>
                  <a:pt x="60960" y="243840"/>
                </a:cubicBezTo>
                <a:cubicBezTo>
                  <a:pt x="64452" y="301307"/>
                  <a:pt x="42703" y="323056"/>
                  <a:pt x="20955" y="344805"/>
                </a:cubicBezTo>
              </a:path>
            </a:pathLst>
          </a:custGeom>
          <a:noFill/>
          <a:ln w="19050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任意多边形: 形状 76">
            <a:extLst>
              <a:ext uri="{FF2B5EF4-FFF2-40B4-BE49-F238E27FC236}">
                <a16:creationId xmlns:a16="http://schemas.microsoft.com/office/drawing/2014/main" id="{CDBD2F3D-8BDA-4032-9A31-36DC83F3634B}"/>
              </a:ext>
            </a:extLst>
          </p:cNvPr>
          <p:cNvSpPr/>
          <p:nvPr/>
        </p:nvSpPr>
        <p:spPr>
          <a:xfrm>
            <a:off x="5876662" y="3751445"/>
            <a:ext cx="242619" cy="169833"/>
          </a:xfrm>
          <a:custGeom>
            <a:avLst/>
            <a:gdLst>
              <a:gd name="connsiteX0" fmla="*/ 285750 w 285750"/>
              <a:gd name="connsiteY0" fmla="*/ 0 h 200025"/>
              <a:gd name="connsiteX1" fmla="*/ 125730 w 285750"/>
              <a:gd name="connsiteY1" fmla="*/ 19050 h 200025"/>
              <a:gd name="connsiteX2" fmla="*/ 0 w 285750"/>
              <a:gd name="connsiteY2" fmla="*/ 200025 h 200025"/>
              <a:gd name="connsiteX0" fmla="*/ 285750 w 285750"/>
              <a:gd name="connsiteY0" fmla="*/ 0 h 200025"/>
              <a:gd name="connsiteX1" fmla="*/ 125730 w 285750"/>
              <a:gd name="connsiteY1" fmla="*/ 19050 h 200025"/>
              <a:gd name="connsiteX2" fmla="*/ 0 w 285750"/>
              <a:gd name="connsiteY2" fmla="*/ 200025 h 200025"/>
              <a:gd name="connsiteX0" fmla="*/ 285750 w 285750"/>
              <a:gd name="connsiteY0" fmla="*/ 0 h 200025"/>
              <a:gd name="connsiteX1" fmla="*/ 125730 w 285750"/>
              <a:gd name="connsiteY1" fmla="*/ 19050 h 200025"/>
              <a:gd name="connsiteX2" fmla="*/ 0 w 285750"/>
              <a:gd name="connsiteY2" fmla="*/ 200025 h 200025"/>
              <a:gd name="connsiteX0" fmla="*/ 285750 w 285750"/>
              <a:gd name="connsiteY0" fmla="*/ 4315 h 204340"/>
              <a:gd name="connsiteX1" fmla="*/ 125730 w 285750"/>
              <a:gd name="connsiteY1" fmla="*/ 23365 h 204340"/>
              <a:gd name="connsiteX2" fmla="*/ 0 w 285750"/>
              <a:gd name="connsiteY2" fmla="*/ 204340 h 204340"/>
              <a:gd name="connsiteX0" fmla="*/ 285750 w 285750"/>
              <a:gd name="connsiteY0" fmla="*/ 0 h 200025"/>
              <a:gd name="connsiteX1" fmla="*/ 106680 w 285750"/>
              <a:gd name="connsiteY1" fmla="*/ 38100 h 200025"/>
              <a:gd name="connsiteX2" fmla="*/ 0 w 285750"/>
              <a:gd name="connsiteY2" fmla="*/ 200025 h 200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5750" h="200025">
                <a:moveTo>
                  <a:pt x="285750" y="0"/>
                </a:moveTo>
                <a:cubicBezTo>
                  <a:pt x="232410" y="6350"/>
                  <a:pt x="182880" y="-4445"/>
                  <a:pt x="106680" y="38100"/>
                </a:cubicBezTo>
                <a:cubicBezTo>
                  <a:pt x="30480" y="80645"/>
                  <a:pt x="39052" y="126206"/>
                  <a:pt x="0" y="200025"/>
                </a:cubicBezTo>
              </a:path>
            </a:pathLst>
          </a:custGeom>
          <a:noFill/>
          <a:ln w="19050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任意多边形: 形状 77">
            <a:extLst>
              <a:ext uri="{FF2B5EF4-FFF2-40B4-BE49-F238E27FC236}">
                <a16:creationId xmlns:a16="http://schemas.microsoft.com/office/drawing/2014/main" id="{2EF6E114-5861-4010-8E8F-72A0FDEDD0BA}"/>
              </a:ext>
            </a:extLst>
          </p:cNvPr>
          <p:cNvSpPr/>
          <p:nvPr/>
        </p:nvSpPr>
        <p:spPr>
          <a:xfrm>
            <a:off x="6124133" y="3757915"/>
            <a:ext cx="281438" cy="141609"/>
          </a:xfrm>
          <a:custGeom>
            <a:avLst/>
            <a:gdLst>
              <a:gd name="connsiteX0" fmla="*/ 0 w 331470"/>
              <a:gd name="connsiteY0" fmla="*/ 0 h 166783"/>
              <a:gd name="connsiteX1" fmla="*/ 140970 w 331470"/>
              <a:gd name="connsiteY1" fmla="*/ 160020 h 166783"/>
              <a:gd name="connsiteX2" fmla="*/ 331470 w 331470"/>
              <a:gd name="connsiteY2" fmla="*/ 121920 h 1667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31470" h="166783">
                <a:moveTo>
                  <a:pt x="0" y="0"/>
                </a:moveTo>
                <a:cubicBezTo>
                  <a:pt x="42862" y="69850"/>
                  <a:pt x="85725" y="139700"/>
                  <a:pt x="140970" y="160020"/>
                </a:cubicBezTo>
                <a:cubicBezTo>
                  <a:pt x="196215" y="180340"/>
                  <a:pt x="263842" y="151130"/>
                  <a:pt x="331470" y="121920"/>
                </a:cubicBezTo>
              </a:path>
            </a:pathLst>
          </a:custGeom>
          <a:noFill/>
          <a:ln w="19050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C6D257F-941F-47B0-906B-1C9D9D48293E}"/>
              </a:ext>
            </a:extLst>
          </p:cNvPr>
          <p:cNvSpPr txBox="1"/>
          <p:nvPr/>
        </p:nvSpPr>
        <p:spPr>
          <a:xfrm>
            <a:off x="8562975" y="4881662"/>
            <a:ext cx="32956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two sides of a cutting path must have different colors</a:t>
            </a:r>
          </a:p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(but they are the same cell)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E9325C3A-6ABF-44B7-8E23-3CFE97450511}"/>
              </a:ext>
            </a:extLst>
          </p:cNvPr>
          <p:cNvCxnSpPr>
            <a:cxnSpLocks/>
          </p:cNvCxnSpPr>
          <p:nvPr/>
        </p:nvCxnSpPr>
        <p:spPr>
          <a:xfrm flipH="1" flipV="1">
            <a:off x="8933069" y="3316915"/>
            <a:ext cx="217003" cy="15904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6916442B-FABE-4948-9BC2-C74447E1441F}"/>
              </a:ext>
            </a:extLst>
          </p:cNvPr>
          <p:cNvCxnSpPr/>
          <p:nvPr/>
        </p:nvCxnSpPr>
        <p:spPr>
          <a:xfrm flipH="1" flipV="1">
            <a:off x="9223760" y="3316915"/>
            <a:ext cx="987040" cy="15904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3934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2000"/>
    </mc:Choice>
    <mc:Fallback xmlns="">
      <p:transition advTm="12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410372" cy="883104"/>
          </a:xfrm>
        </p:spPr>
        <p:txBody>
          <a:bodyPr anchor="t">
            <a:noAutofit/>
          </a:bodyPr>
          <a:lstStyle/>
          <a:p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Contribution 2: A Systematic Solution of Topological Graphs</a:t>
            </a:r>
            <a:b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Counter Example</a:t>
            </a:r>
            <a:b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FD263EC-9DDC-4DE9-877F-D87CBF15BF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5711" y="4851382"/>
            <a:ext cx="1808391" cy="180839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D2BF109-49F0-4916-9ECA-C62C51E64C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7170" y="4851382"/>
            <a:ext cx="1808391" cy="180839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FD0FC033-6B29-49F2-8808-04A9218F22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4706" y="3601702"/>
            <a:ext cx="1808391" cy="1808391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B478FC75-928E-4EF6-9696-A34DC00FD40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5712" y="2842981"/>
            <a:ext cx="1808391" cy="1808391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D2162BA6-9AC5-4B65-94FB-2952B58B3EB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5114" y="2831415"/>
            <a:ext cx="1820447" cy="1808391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C7A6BF43-9EF9-4DFE-B30D-C447E080ABB0}"/>
              </a:ext>
            </a:extLst>
          </p:cNvPr>
          <p:cNvSpPr txBox="1"/>
          <p:nvPr/>
        </p:nvSpPr>
        <p:spPr>
          <a:xfrm>
            <a:off x="5765149" y="2184942"/>
            <a:ext cx="50201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Different structures of the cutting paths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5" name="文本框 304">
            <a:extLst>
              <a:ext uri="{FF2B5EF4-FFF2-40B4-BE49-F238E27FC236}">
                <a16:creationId xmlns:a16="http://schemas.microsoft.com/office/drawing/2014/main" id="{FB558A2C-AE75-4EB7-B951-4DC99F6E0129}"/>
              </a:ext>
            </a:extLst>
          </p:cNvPr>
          <p:cNvSpPr txBox="1"/>
          <p:nvPr/>
        </p:nvSpPr>
        <p:spPr>
          <a:xfrm>
            <a:off x="743810" y="2965350"/>
            <a:ext cx="44101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Enforce connecting cell 1, 3, 7, 10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4FF40A50-DA8B-423B-B56E-5C0D2255BFDC}"/>
              </a:ext>
            </a:extLst>
          </p:cNvPr>
          <p:cNvSpPr/>
          <p:nvPr/>
        </p:nvSpPr>
        <p:spPr>
          <a:xfrm>
            <a:off x="838200" y="1485753"/>
            <a:ext cx="1018655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connected edges does not uniquely judge the structure of the cutting paths</a:t>
            </a:r>
            <a:endParaRPr lang="zh-CN" altLang="en-US" sz="2400" dirty="0"/>
          </a:p>
        </p:txBody>
      </p:sp>
      <p:sp>
        <p:nvSpPr>
          <p:cNvPr id="4" name="左大括号 3">
            <a:extLst>
              <a:ext uri="{FF2B5EF4-FFF2-40B4-BE49-F238E27FC236}">
                <a16:creationId xmlns:a16="http://schemas.microsoft.com/office/drawing/2014/main" id="{616CD648-0425-4289-A249-C1F3A5675CFF}"/>
              </a:ext>
            </a:extLst>
          </p:cNvPr>
          <p:cNvSpPr/>
          <p:nvPr/>
        </p:nvSpPr>
        <p:spPr>
          <a:xfrm>
            <a:off x="5153992" y="2265218"/>
            <a:ext cx="611157" cy="4394555"/>
          </a:xfrm>
          <a:prstGeom prst="leftBrace">
            <a:avLst>
              <a:gd name="adj1" fmla="val 64440"/>
              <a:gd name="adj2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7615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/>
          <p:cNvSpPr>
            <a:spLocks noGrp="1"/>
          </p:cNvSpPr>
          <p:nvPr>
            <p:ph idx="1"/>
          </p:nvPr>
        </p:nvSpPr>
        <p:spPr>
          <a:xfrm>
            <a:off x="529784" y="1233611"/>
            <a:ext cx="9543121" cy="52851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Equivalence 5: The negligibility of cyclic cutting paths</a:t>
            </a:r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87942"/>
          </a:xfrm>
        </p:spPr>
        <p:txBody>
          <a:bodyPr anchor="t">
            <a:noAutofit/>
          </a:bodyPr>
          <a:lstStyle/>
          <a:p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Contribution 2: A Systematic Solution of Topological Graphs</a:t>
            </a:r>
            <a:b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2-Stage Process: Solution of Genus-one Cells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995940" y="4668275"/>
            <a:ext cx="487594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 cutting paths that start and end at the same boundary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(the red one)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be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created in stage 2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6300649" y="4668275"/>
            <a:ext cx="503368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 third (and later) cutting paths that connect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inner boundary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outer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boundary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can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created in stage 2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136645" y="5490265"/>
            <a:ext cx="947047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Hence, in stage 1, all required cutting paths are:</a:t>
            </a:r>
          </a:p>
          <a:p>
            <a:pPr algn="ctr"/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two cutting paths connecting the inner part and the outer part</a:t>
            </a:r>
            <a:endParaRPr lang="zh-CN" altLang="en-US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B3BB0B2F-F593-4414-9A15-8B31BB3943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0118" y="3058658"/>
            <a:ext cx="4994744" cy="1457014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002521A0-4307-48AC-B324-30BD6455D7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977" y="3058658"/>
            <a:ext cx="4994744" cy="1457014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13760812-9DC4-4AC3-BDD3-C37977075A6C}"/>
              </a:ext>
            </a:extLst>
          </p:cNvPr>
          <p:cNvSpPr txBox="1"/>
          <p:nvPr/>
        </p:nvSpPr>
        <p:spPr>
          <a:xfrm>
            <a:off x="838200" y="1705725"/>
            <a:ext cx="877599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Consider a two-stage process: </a:t>
            </a:r>
          </a:p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Stage 1: The genus-one cell is divided into simply-connected sub-cells</a:t>
            </a:r>
          </a:p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Stage 2: Create further sub-divisions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8175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2000"/>
    </mc:Choice>
    <mc:Fallback xmlns="">
      <p:transition advTm="120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64643"/>
                <a:ext cx="9543121" cy="1126088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 the cell with 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𝐽</m:t>
                    </m:r>
                  </m:oMath>
                </a14:m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edges on the inner boundary and 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𝐾</m:t>
                    </m:r>
                  </m:oMath>
                </a14:m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edges on the outer boundary, (enforcing containing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to avoid cyclic choices)</a:t>
                </a:r>
              </a:p>
            </p:txBody>
          </p:sp>
        </mc:Choice>
        <mc:Fallback xmlns="">
          <p:sp>
            <p:nvSpPr>
              <p:cNvPr id="4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64643"/>
                <a:ext cx="9543121" cy="1126088"/>
              </a:xfrm>
              <a:blipFill>
                <a:blip r:embed="rId3"/>
                <a:stretch>
                  <a:fillRect l="-1022" t="-756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87942"/>
          </a:xfrm>
        </p:spPr>
        <p:txBody>
          <a:bodyPr anchor="t">
            <a:noAutofit/>
          </a:bodyPr>
          <a:lstStyle/>
          <a:p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Contribution 2: A Systematic Solution of Topological Graphs 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Complexity of Solving Genus-one Cells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798D89B4-E017-454E-A221-010693315793}"/>
                  </a:ext>
                </a:extLst>
              </p:cNvPr>
              <p:cNvSpPr txBox="1"/>
              <p:nvPr/>
            </p:nvSpPr>
            <p:spPr>
              <a:xfrm>
                <a:off x="666202" y="2781127"/>
                <a:ext cx="5346913" cy="13382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</a:t>
                </a:r>
                <a:r>
                  <a:rPr lang="en-US" altLang="zh-CN" sz="20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ne edge: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en-US" altLang="zh-CN" sz="2000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Two edges: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, {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altLang="zh-CN" sz="2000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Three edges: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𝐽</m:t>
                            </m:r>
                          </m:sub>
                        </m:s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, {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altLang="zh-CN" sz="2000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sz="2000" b="0" i="1" dirty="0" smtClean="0">
                        <a:latin typeface="Cambria Math" panose="02040503050406030204" pitchFamily="18" charset="0"/>
                      </a:rPr>
                      <m:t>𝐽</m:t>
                    </m:r>
                    <m:r>
                      <a:rPr lang="en-US" altLang="zh-CN" sz="2000" b="0" i="1" dirty="0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altLang="zh-CN" sz="20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edges: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,⋯, </m:t>
                        </m:r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𝐽</m:t>
                            </m:r>
                          </m:sub>
                        </m:s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, ⋯, {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, ⋯, 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altLang="zh-CN" sz="2000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798D89B4-E017-454E-A221-0106933157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202" y="2781127"/>
                <a:ext cx="5346913" cy="1338251"/>
              </a:xfrm>
              <a:prstGeom prst="rect">
                <a:avLst/>
              </a:prstGeom>
              <a:blipFill>
                <a:blip r:embed="rId4"/>
                <a:stretch>
                  <a:fillRect l="-2851" t="-5909" r="-1368" b="-90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内容占位符 2">
                <a:extLst>
                  <a:ext uri="{FF2B5EF4-FFF2-40B4-BE49-F238E27FC236}">
                    <a16:creationId xmlns:a16="http://schemas.microsoft.com/office/drawing/2014/main" id="{AB184138-6CEA-4A95-B3B2-A5D06B8A73B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10744" y="2306778"/>
                <a:ext cx="5057827" cy="38763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𝑟</m:t>
                    </m:r>
                  </m:oMath>
                </a14:m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methods to choose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𝑟</m:t>
                    </m:r>
                  </m:oMath>
                </a14:m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edges containing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内容占位符 2">
                <a:extLst>
                  <a:ext uri="{FF2B5EF4-FFF2-40B4-BE49-F238E27FC236}">
                    <a16:creationId xmlns:a16="http://schemas.microsoft.com/office/drawing/2014/main" id="{AB184138-6CEA-4A95-B3B2-A5D06B8A73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744" y="2306778"/>
                <a:ext cx="5057827" cy="387637"/>
              </a:xfrm>
              <a:prstGeom prst="rect">
                <a:avLst/>
              </a:prstGeom>
              <a:blipFill>
                <a:blip r:embed="rId5"/>
                <a:stretch>
                  <a:fillRect t="-15625" b="-218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内容占位符 2">
                <a:extLst>
                  <a:ext uri="{FF2B5EF4-FFF2-40B4-BE49-F238E27FC236}">
                    <a16:creationId xmlns:a16="http://schemas.microsoft.com/office/drawing/2014/main" id="{C65D3EAC-C6CD-4D03-8809-495D4DF7642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772364" y="2306778"/>
                <a:ext cx="4496370" cy="38763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𝐾</m:t>
                    </m:r>
                  </m:oMath>
                </a14:m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methods to choose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𝑠</m:t>
                    </m:r>
                  </m:oMath>
                </a14:m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edges</a:t>
                </a:r>
              </a:p>
            </p:txBody>
          </p:sp>
        </mc:Choice>
        <mc:Fallback xmlns="">
          <p:sp>
            <p:nvSpPr>
              <p:cNvPr id="9" name="内容占位符 2">
                <a:extLst>
                  <a:ext uri="{FF2B5EF4-FFF2-40B4-BE49-F238E27FC236}">
                    <a16:creationId xmlns:a16="http://schemas.microsoft.com/office/drawing/2014/main" id="{C65D3EAC-C6CD-4D03-8809-495D4DF764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2364" y="2306778"/>
                <a:ext cx="4496370" cy="387637"/>
              </a:xfrm>
              <a:prstGeom prst="rect">
                <a:avLst/>
              </a:prstGeom>
              <a:blipFill>
                <a:blip r:embed="rId6"/>
                <a:stretch>
                  <a:fillRect t="-15625" b="-218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29E6C89B-6EEC-449F-8CB1-86639CC81978}"/>
                  </a:ext>
                </a:extLst>
              </p:cNvPr>
              <p:cNvSpPr txBox="1"/>
              <p:nvPr/>
            </p:nvSpPr>
            <p:spPr>
              <a:xfrm>
                <a:off x="6772364" y="2857850"/>
                <a:ext cx="4629152" cy="12311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One edge: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′</m:t>
                            </m:r>
                          </m:sup>
                        </m:sSubSup>
                      </m:e>
                    </m:d>
                    <m:r>
                      <a:rPr lang="en-US" altLang="zh-CN" sz="20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 ⋯, {</m:t>
                    </m:r>
                    <m:sSubSup>
                      <m:sSub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𝐾</m:t>
                        </m:r>
                      </m:sub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bSup>
                    <m:r>
                      <a:rPr lang="en-US" altLang="zh-CN" sz="20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}</m:t>
                    </m:r>
                  </m:oMath>
                </a14:m>
                <a:endPara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Two edges: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′</m:t>
                            </m:r>
                          </m:sup>
                        </m:sSubSup>
                        <m:r>
                          <a:rPr lang="en-US" altLang="zh-CN" sz="20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 </m:t>
                        </m:r>
                        <m:sSubSup>
                          <m:sSubSup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′</m:t>
                            </m:r>
                          </m:sup>
                        </m:sSubSup>
                      </m:e>
                    </m:d>
                    <m:r>
                      <a:rPr lang="en-US" altLang="zh-CN" sz="20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 ⋯, {</m:t>
                    </m:r>
                    <m:sSubSup>
                      <m:sSub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𝐾</m:t>
                        </m:r>
                      </m:sub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bSup>
                    <m:r>
                      <a:rPr lang="en-US" altLang="zh-CN" sz="20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sSubSup>
                      <m:sSub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sz="2000" b="0" i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CN" sz="2000" b="0" i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bSup>
                    <m:r>
                      <a:rPr lang="en-US" altLang="zh-CN" sz="20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}</m:t>
                    </m:r>
                  </m:oMath>
                </a14:m>
                <a:endPara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Three edges: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′</m:t>
                            </m:r>
                          </m:sup>
                        </m:sSubSup>
                        <m:r>
                          <a:rPr lang="en-US" altLang="zh-CN" sz="20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′</m:t>
                            </m:r>
                          </m:sup>
                        </m:sSubSup>
                        <m:r>
                          <a:rPr lang="en-US" altLang="zh-CN" sz="20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 </m:t>
                        </m:r>
                        <m:sSubSup>
                          <m:sSubSup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3</m:t>
                            </m:r>
                          </m:sub>
                          <m:sup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′</m:t>
                            </m:r>
                          </m:sup>
                        </m:sSubSup>
                      </m:e>
                    </m:d>
                    <m:r>
                      <a:rPr lang="en-US" altLang="zh-CN" sz="20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 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⋯, 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00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𝐾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−1</m:t>
                            </m:r>
                          </m:sub>
                          <m:sup>
                            <m:r>
                              <a:rPr lang="en-US" altLang="zh-CN" sz="200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′</m:t>
                            </m:r>
                          </m:sup>
                        </m:sSubSup>
                        <m:r>
                          <a:rPr lang="en-US" altLang="zh-CN" sz="20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 </m:t>
                        </m:r>
                        <m:sSubSup>
                          <m:sSubSup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00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𝐾</m:t>
                            </m:r>
                          </m:sub>
                          <m:sup>
                            <m:r>
                              <a:rPr lang="en-US" altLang="zh-CN" sz="200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′</m:t>
                            </m:r>
                          </m:sup>
                        </m:sSubSup>
                        <m:r>
                          <a:rPr lang="en-US" altLang="zh-CN" sz="20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 </m:t>
                        </m:r>
                        <m:sSubSup>
                          <m:sSubSup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′</m:t>
                            </m:r>
                          </m:sup>
                        </m:sSubSup>
                      </m:e>
                    </m:d>
                  </m:oMath>
                </a14:m>
                <a:endPara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sz="200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𝐾</m:t>
                    </m:r>
                    <m:r>
                      <a:rPr lang="en-US" altLang="zh-CN" sz="200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−1</m:t>
                    </m:r>
                  </m:oMath>
                </a14:m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edges: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′</m:t>
                            </m:r>
                          </m:sup>
                        </m:sSubSup>
                        <m:r>
                          <a:rPr lang="en-US" altLang="zh-CN" sz="20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, ⋯, </m:t>
                        </m:r>
                        <m:sSubSup>
                          <m:sSubSup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𝐾</m:t>
                            </m:r>
                          </m:sub>
                          <m:sup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′</m:t>
                            </m:r>
                          </m:sup>
                        </m:sSubSup>
                      </m:e>
                    </m:d>
                    <m:r>
                      <a:rPr lang="en-US" altLang="zh-CN" sz="20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 ⋯, 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′</m:t>
                            </m:r>
                          </m:sup>
                        </m:sSubSup>
                        <m:r>
                          <a:rPr lang="en-US" altLang="zh-CN" sz="20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,⋯, </m:t>
                        </m:r>
                        <m:sSubSup>
                          <m:sSubSup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𝐾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−1</m:t>
                            </m:r>
                          </m:sub>
                          <m:sup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′</m:t>
                            </m:r>
                          </m:sup>
                        </m:sSubSup>
                      </m:e>
                    </m:d>
                  </m:oMath>
                </a14:m>
                <a:endPara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29E6C89B-6EEC-449F-8CB1-86639CC819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2364" y="2857850"/>
                <a:ext cx="4629152" cy="1231106"/>
              </a:xfrm>
              <a:prstGeom prst="rect">
                <a:avLst/>
              </a:prstGeom>
              <a:blipFill>
                <a:blip r:embed="rId7"/>
                <a:stretch>
                  <a:fillRect l="-3426" t="-6436" b="-113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4C213B66-823E-4E36-A24C-41716CF7B216}"/>
                  </a:ext>
                </a:extLst>
              </p:cNvPr>
              <p:cNvSpPr txBox="1"/>
              <p:nvPr/>
            </p:nvSpPr>
            <p:spPr>
              <a:xfrm>
                <a:off x="551903" y="4359200"/>
                <a:ext cx="10157332" cy="20231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 any combination having the form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𝛼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,⋯, 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𝛼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</m:sub>
                          </m:sSub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 {</m:t>
                      </m:r>
                      <m:sSubSup>
                        <m:sSub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𝛼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altLang="zh-CN" sz="2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 ⋯, </m:t>
                      </m:r>
                      <m:sSubSup>
                        <m:sSub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𝛼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sub>
                          </m:sSub>
                        </m:sub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altLang="zh-CN" sz="2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})</m:t>
                      </m:r>
                    </m:oMath>
                  </m:oMathPara>
                </a14:m>
                <a:endPara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sub-cell 1 contains </a:t>
                </a:r>
                <a14:m>
                  <m:oMath xmlns:m="http://schemas.openxmlformats.org/officeDocument/2006/math">
                    <m:r>
                      <a:rPr lang="en-US" altLang="zh-CN" sz="2400" b="0" i="0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edges and sub-cell 2 contains </a:t>
                </a:r>
                <a14:m>
                  <m:oMath xmlns:m="http://schemas.openxmlformats.org/officeDocument/2006/math">
                    <m:r>
                      <a:rPr lang="en-US" altLang="zh-CN" sz="2400" b="0" i="0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𝐽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edges </a:t>
                </a:r>
              </a:p>
              <a:p>
                <a:endPara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Within each sub-cell, the complexity is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Φ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</m:t>
                        </m:r>
                      </m:sup>
                    </m:sSup>
                  </m:oMath>
                </a14:m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Φ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𝐽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𝐾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𝑟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𝑠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4C213B66-823E-4E36-A24C-41716CF7B2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903" y="4359200"/>
                <a:ext cx="10157332" cy="2023118"/>
              </a:xfrm>
              <a:prstGeom prst="rect">
                <a:avLst/>
              </a:prstGeom>
              <a:blipFill>
                <a:blip r:embed="rId8"/>
                <a:stretch>
                  <a:fillRect l="-960" t="-2410" b="-54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43054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2000"/>
    </mc:Choice>
    <mc:Fallback xmlns="">
      <p:transition advTm="120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87942"/>
          </a:xfrm>
        </p:spPr>
        <p:txBody>
          <a:bodyPr anchor="t">
            <a:noAutofit/>
          </a:bodyPr>
          <a:lstStyle/>
          <a:p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Contribution 2: A Systematic Solution of Topological Graphs</a:t>
            </a:r>
            <a:b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Complexity of Solving Genus-one Cells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C213B66-823E-4E36-A24C-41716CF7B216}"/>
              </a:ext>
            </a:extLst>
          </p:cNvPr>
          <p:cNvSpPr txBox="1"/>
          <p:nvPr/>
        </p:nvSpPr>
        <p:spPr>
          <a:xfrm>
            <a:off x="838200" y="1430429"/>
            <a:ext cx="662873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the inner part and the outer part are disconnected, </a:t>
            </a:r>
          </a:p>
          <a:p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20FAD865-F7F0-41E6-92D5-6F949107C2A0}"/>
                  </a:ext>
                </a:extLst>
              </p:cNvPr>
              <p:cNvSpPr/>
              <p:nvPr/>
            </p:nvSpPr>
            <p:spPr>
              <a:xfrm>
                <a:off x="2904677" y="2880338"/>
                <a:ext cx="6382645" cy="113082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altLang="zh-CN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Ψ</m:t>
                      </m:r>
                      <m:d>
                        <m:dPr>
                          <m:ctrlP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𝐽</m:t>
                          </m:r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 </m:t>
                          </m:r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𝐾</m:t>
                          </m:r>
                        </m:e>
                      </m:d>
                      <m:r>
                        <a:rPr lang="en-US" altLang="zh-CN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𝑟</m:t>
                          </m:r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𝐽</m:t>
                          </m:r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−1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  <m: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𝐾</m:t>
                              </m:r>
                              <m: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sup>
                            <m:e>
                              <m: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𝑟𝐾</m:t>
                              </m:r>
                              <m:r>
                                <m:rPr>
                                  <m:sty m:val="p"/>
                                </m:rPr>
                                <a:rPr lang="el-GR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Φ</m:t>
                              </m:r>
                              <m: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𝑟</m:t>
                              </m:r>
                              <m: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  <m: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  <m:r>
                                <m:rPr>
                                  <m:sty m:val="p"/>
                                </m:rPr>
                                <a:rPr lang="el-GR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Φ</m:t>
                              </m:r>
                              <m: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𝐽</m:t>
                              </m:r>
                              <m: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𝐾</m:t>
                              </m:r>
                              <m: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𝑟</m:t>
                              </m:r>
                              <m: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  <m: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zh-CN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20FAD865-F7F0-41E6-92D5-6F949107C2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4677" y="2880338"/>
                <a:ext cx="6382645" cy="113082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661AA629-47E3-41B2-9711-C3E2719F113A}"/>
                  </a:ext>
                </a:extLst>
              </p:cNvPr>
              <p:cNvSpPr/>
              <p:nvPr/>
            </p:nvSpPr>
            <p:spPr>
              <a:xfrm>
                <a:off x="838200" y="4286765"/>
                <a:ext cx="10363200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sz="2400" dirty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Total number of divisions is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altLang="zh-CN" sz="24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Φ</m:t>
                      </m:r>
                      <m:d>
                        <m:dPr>
                          <m:ctrlPr>
                            <a:rPr lang="en-US" altLang="zh-CN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𝐽</m:t>
                          </m:r>
                          <m:r>
                            <a:rPr lang="en-US" altLang="zh-CN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altLang="zh-CN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𝐾</m:t>
                          </m:r>
                        </m:e>
                      </m:d>
                      <m:r>
                        <a:rPr lang="en-US" altLang="zh-CN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altLang="zh-CN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en-US" altLang="zh-CN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altLang="zh-CN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𝐽</m:t>
                          </m:r>
                          <m:r>
                            <a:rPr lang="en-US" altLang="zh-CN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altLang="zh-CN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𝐾</m:t>
                          </m:r>
                        </m:e>
                      </m:d>
                      <m:r>
                        <a:rPr lang="en-US" altLang="zh-CN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l-GR" altLang="zh-CN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Ψ</m:t>
                      </m:r>
                      <m:d>
                        <m:dPr>
                          <m:ctrlPr>
                            <a:rPr lang="en-US" altLang="zh-CN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𝐽</m:t>
                          </m:r>
                          <m:r>
                            <a:rPr lang="en-US" altLang="zh-CN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 </m:t>
                          </m:r>
                          <m:r>
                            <a:rPr lang="en-US" altLang="zh-CN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𝐾</m:t>
                          </m:r>
                        </m:e>
                      </m:d>
                    </m:oMath>
                  </m:oMathPara>
                </a14:m>
                <a:endParaRPr lang="zh-CN" alt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661AA629-47E3-41B2-9711-C3E2719F11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286765"/>
                <a:ext cx="10363200" cy="830997"/>
              </a:xfrm>
              <a:prstGeom prst="rect">
                <a:avLst/>
              </a:prstGeom>
              <a:blipFill>
                <a:blip r:embed="rId4"/>
                <a:stretch>
                  <a:fillRect l="-941" t="-5839" b="-65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42B8CD86-BDE7-48FE-8999-7B2FC1F509C9}"/>
                  </a:ext>
                </a:extLst>
              </p:cNvPr>
              <p:cNvSpPr/>
              <p:nvPr/>
            </p:nvSpPr>
            <p:spPr>
              <a:xfrm>
                <a:off x="3662569" y="1990614"/>
                <a:ext cx="489409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𝐽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𝐾</m:t>
                          </m:r>
                        </m:e>
                      </m:d>
                      <m:r>
                        <a:rPr lang="en-US" altLang="zh-CN" sz="24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l-GR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Φ</m:t>
                      </m:r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𝐽</m:t>
                          </m:r>
                        </m:e>
                      </m:d>
                      <m:r>
                        <a:rPr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l-GR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Φ</m:t>
                      </m:r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𝐾</m:t>
                          </m:r>
                        </m:e>
                      </m:d>
                      <m:r>
                        <a:rPr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𝐽</m:t>
                          </m:r>
                        </m:sup>
                      </m:sSup>
                      <m:r>
                        <a:rPr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𝐾</m:t>
                          </m:r>
                        </m:sup>
                      </m:sSup>
                    </m:oMath>
                  </m:oMathPara>
                </a14:m>
                <a:endPara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42B8CD86-BDE7-48FE-8999-7B2FC1F509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2569" y="1990614"/>
                <a:ext cx="4894097" cy="461665"/>
              </a:xfrm>
              <a:prstGeom prst="rect">
                <a:avLst/>
              </a:prstGeom>
              <a:blipFill>
                <a:blip r:embed="rId5"/>
                <a:stretch>
                  <a:fillRect b="-14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文本框 13">
            <a:extLst>
              <a:ext uri="{FF2B5EF4-FFF2-40B4-BE49-F238E27FC236}">
                <a16:creationId xmlns:a16="http://schemas.microsoft.com/office/drawing/2014/main" id="{11AB7EA5-E21C-4733-AEA5-E6A24E9A62E6}"/>
              </a:ext>
            </a:extLst>
          </p:cNvPr>
          <p:cNvSpPr txBox="1"/>
          <p:nvPr/>
        </p:nvSpPr>
        <p:spPr>
          <a:xfrm>
            <a:off x="838200" y="2443027"/>
            <a:ext cx="62696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the inner part and the outer part are connected, </a:t>
            </a:r>
          </a:p>
          <a:p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0243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2000"/>
    </mc:Choice>
    <mc:Fallback xmlns="">
      <p:transition advTm="1200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87942"/>
          </a:xfrm>
        </p:spPr>
        <p:txBody>
          <a:bodyPr anchor="t">
            <a:noAutofit/>
          </a:bodyPr>
          <a:lstStyle/>
          <a:p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Contribution 2: A Systematic Solution of Topological Graphs</a:t>
            </a:r>
            <a:b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3-Stage Process: Solution of Genus-two Cells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838200" y="1352313"/>
                <a:ext cx="10404764" cy="49948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 a genus-two cell with its outer boundary defined as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𝜔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,⋯, 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𝐾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CN" sz="2400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 inner boundaries defined as</a:t>
                </a:r>
                <a:endParaRPr lang="en-US" altLang="zh-CN" sz="2400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𝜔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altLang="zh-CN" sz="2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=(</m:t>
                      </m:r>
                      <m:sSubSup>
                        <m:sSub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US" altLang="zh-CN" sz="2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 ⋯, </m:t>
                      </m:r>
                      <m:sSubSup>
                        <m:sSub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𝛼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US" altLang="zh-CN" sz="2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𝜔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2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=(</m:t>
                      </m:r>
                      <m:sSubSup>
                        <m:sSub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zh-CN" sz="2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 ⋯, </m:t>
                      </m:r>
                      <m:sSubSup>
                        <m:sSub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𝛼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zh-CN" sz="2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Stage 1: Insert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𝜔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create two cutting paths. </a:t>
                </a:r>
              </a:p>
              <a:p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(assume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edges are chosen from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𝜔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𝑠</m:t>
                    </m:r>
                  </m:oMath>
                </a14:m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edges are chosen from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𝜔</m:t>
                    </m:r>
                  </m:oMath>
                </a14:m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</a:p>
              <a:p>
                <a:endPara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Stage 2: Insert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𝜔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create two cutting paths.</a:t>
                </a:r>
              </a:p>
              <a:p>
                <a:endPara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Stage 3: Creating all sub-division cutting paths.</a:t>
                </a:r>
              </a:p>
              <a:p>
                <a:endPara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352313"/>
                <a:ext cx="10404764" cy="4994829"/>
              </a:xfrm>
              <a:prstGeom prst="rect">
                <a:avLst/>
              </a:prstGeom>
              <a:blipFill>
                <a:blip r:embed="rId3"/>
                <a:stretch>
                  <a:fillRect l="-938" t="-9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41736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2000"/>
    </mc:Choice>
    <mc:Fallback xmlns="">
      <p:transition advTm="1200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87942"/>
          </a:xfrm>
        </p:spPr>
        <p:txBody>
          <a:bodyPr anchor="t">
            <a:noAutofit/>
          </a:bodyPr>
          <a:lstStyle/>
          <a:p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Contribution 2: A Systematic Solution of Topological Graphs</a:t>
            </a:r>
            <a:b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3-Stage Process: Solution of Genus-two Cells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529784" y="5254410"/>
                <a:ext cx="11236036" cy="110799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Hence, in stage 2, only </a:t>
                </a:r>
                <a:r>
                  <a:rPr lang="en-US" altLang="zh-CN" sz="22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two conditions </a:t>
                </a:r>
                <a:r>
                  <a:rPr lang="en-US" altLang="zh-CN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need consideration: </a:t>
                </a:r>
              </a:p>
              <a:p>
                <a:pPr marL="457200" indent="-457200">
                  <a:buAutoNum type="arabicParenBoth"/>
                </a:pPr>
                <a:r>
                  <a:rPr lang="en-US" altLang="zh-CN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 sub-cell 1</a:t>
                </a:r>
                <a:r>
                  <a:rPr lang="en-US" altLang="zh-CN" sz="22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 a new genus-one cell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(</m:t>
                        </m:r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𝑟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1</m:t>
                        </m:r>
                      </m:sub>
                    </m:sSub>
                    <m:r>
                      <a:rPr lang="en-US" altLang="zh-CN" sz="22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+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𝑠</m:t>
                    </m:r>
                    <m:r>
                      <a:rPr lang="en-US" altLang="zh-CN" sz="22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)</m:t>
                    </m:r>
                  </m:oMath>
                </a14:m>
                <a:r>
                  <a:rPr lang="en-US" altLang="zh-CN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outer edges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𝐽</m:t>
                        </m:r>
                      </m:e>
                      <m: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inner edges  </a:t>
                </a:r>
              </a:p>
              <a:p>
                <a:pPr marL="457200" indent="-457200">
                  <a:buAutoNum type="arabicParenBoth"/>
                </a:pPr>
                <a:r>
                  <a:rPr lang="en-US" altLang="zh-CN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 sub-cell 2</a:t>
                </a:r>
                <a:r>
                  <a:rPr lang="en-US" altLang="zh-CN" sz="22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 a new genus-one cell with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2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  <a:sym typeface="Wingdings" panose="05000000000000000000" pitchFamily="2" charset="2"/>
                              </a:rPr>
                              <m:t>𝐽</m:t>
                            </m:r>
                          </m:e>
                          <m:sub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  <a:sym typeface="Wingdings" panose="05000000000000000000" pitchFamily="2" charset="2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+</m:t>
                        </m:r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𝐾</m:t>
                        </m:r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sz="22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  <a:sym typeface="Wingdings" panose="05000000000000000000" pitchFamily="2" charset="2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  <a:sym typeface="Wingdings" panose="05000000000000000000" pitchFamily="2" charset="2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−</m:t>
                        </m:r>
                        <m:r>
                          <a:rPr lang="en-US" altLang="zh-CN" sz="2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𝑠</m:t>
                        </m:r>
                      </m:e>
                    </m:d>
                  </m:oMath>
                </a14:m>
                <a:r>
                  <a:rPr lang="zh-CN" altLang="en-US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outer edges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𝐽</m:t>
                        </m:r>
                      </m:e>
                      <m:sub>
                        <m:r>
                          <a:rPr lang="en-US" altLang="zh-CN" sz="22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2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inner edges </a:t>
                </a:r>
                <a:endParaRPr lang="zh-CN" altLang="en-US" sz="2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784" y="5254410"/>
                <a:ext cx="11236036" cy="1107996"/>
              </a:xfrm>
              <a:prstGeom prst="rect">
                <a:avLst/>
              </a:prstGeom>
              <a:blipFill>
                <a:blip r:embed="rId3"/>
                <a:stretch>
                  <a:fillRect l="-705" t="-3846" b="-98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内容占位符 2">
            <a:extLst>
              <a:ext uri="{FF2B5EF4-FFF2-40B4-BE49-F238E27FC236}">
                <a16:creationId xmlns:a16="http://schemas.microsoft.com/office/drawing/2014/main" id="{A0262FAF-BF60-4D82-BC40-C1A2E77557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84" y="1233611"/>
            <a:ext cx="9543121" cy="52851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Equivalence 6: Negligibility of putting inner part on the cutting paths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063BCAD-22AB-4F5F-813E-44C9A6CAF3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205" y="2739536"/>
            <a:ext cx="1899903" cy="133239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7912DD7-9444-4DAD-817A-DDA65C31C7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551" y="2058794"/>
            <a:ext cx="1899903" cy="1332399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A3C9FB3C-81C4-4480-9CA5-F460BB73A6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1819" y="2055614"/>
            <a:ext cx="1904437" cy="1335579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279884B5-3BBE-409C-961D-90BD94B1EA4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551" y="3791560"/>
            <a:ext cx="1904437" cy="1335579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33222900-770A-4FF1-AEDB-4384CEB973A6}"/>
              </a:ext>
            </a:extLst>
          </p:cNvPr>
          <p:cNvSpPr txBox="1"/>
          <p:nvPr/>
        </p:nvSpPr>
        <p:spPr>
          <a:xfrm>
            <a:off x="1118483" y="2276530"/>
            <a:ext cx="21964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stage 1 has finished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左大括号 14">
            <a:extLst>
              <a:ext uri="{FF2B5EF4-FFF2-40B4-BE49-F238E27FC236}">
                <a16:creationId xmlns:a16="http://schemas.microsoft.com/office/drawing/2014/main" id="{31711018-D6F8-42DD-B6F4-566BFA18E4A5}"/>
              </a:ext>
            </a:extLst>
          </p:cNvPr>
          <p:cNvSpPr/>
          <p:nvPr/>
        </p:nvSpPr>
        <p:spPr>
          <a:xfrm>
            <a:off x="3553247" y="1762124"/>
            <a:ext cx="477981" cy="3238717"/>
          </a:xfrm>
          <a:prstGeom prst="leftBrace">
            <a:avLst>
              <a:gd name="adj1" fmla="val 90942"/>
              <a:gd name="adj2" fmla="val 50000"/>
            </a:avLst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C5655E04-9EBD-4321-99C1-157F31635232}"/>
                  </a:ext>
                </a:extLst>
              </p:cNvPr>
              <p:cNvSpPr txBox="1"/>
              <p:nvPr/>
            </p:nvSpPr>
            <p:spPr>
              <a:xfrm>
                <a:off x="4414902" y="1656626"/>
                <a:ext cx="282025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𝜔</m:t>
                        </m:r>
                      </m:e>
                      <m:sup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is not on cutting paths</a:t>
                </a:r>
                <a:endParaRPr lang="zh-CN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C5655E04-9EBD-4321-99C1-157F316352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4902" y="1656626"/>
                <a:ext cx="2820259" cy="400110"/>
              </a:xfrm>
              <a:prstGeom prst="rect">
                <a:avLst/>
              </a:prstGeom>
              <a:blipFill>
                <a:blip r:embed="rId8"/>
                <a:stretch>
                  <a:fillRect t="-9231" r="-1944" b="-276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36D90E37-7C01-4B7C-9722-46EDEF06942F}"/>
                  </a:ext>
                </a:extLst>
              </p:cNvPr>
              <p:cNvSpPr txBox="1"/>
              <p:nvPr/>
            </p:nvSpPr>
            <p:spPr>
              <a:xfrm>
                <a:off x="4610467" y="3347828"/>
                <a:ext cx="242912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𝜔</m:t>
                        </m:r>
                      </m:e>
                      <m:sup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is on cutting paths</a:t>
                </a:r>
                <a:endParaRPr lang="zh-CN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36D90E37-7C01-4B7C-9722-46EDEF0694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0467" y="3347828"/>
                <a:ext cx="2429127" cy="400110"/>
              </a:xfrm>
              <a:prstGeom prst="rect">
                <a:avLst/>
              </a:prstGeom>
              <a:blipFill>
                <a:blip r:embed="rId9"/>
                <a:stretch>
                  <a:fillRect t="-7576" r="-2256" b="-257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箭头: 右 17">
            <a:extLst>
              <a:ext uri="{FF2B5EF4-FFF2-40B4-BE49-F238E27FC236}">
                <a16:creationId xmlns:a16="http://schemas.microsoft.com/office/drawing/2014/main" id="{AFD33A5B-4C87-4E40-A8FF-751A1F6D3839}"/>
              </a:ext>
            </a:extLst>
          </p:cNvPr>
          <p:cNvSpPr/>
          <p:nvPr/>
        </p:nvSpPr>
        <p:spPr>
          <a:xfrm>
            <a:off x="7054691" y="2602558"/>
            <a:ext cx="655875" cy="276999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FC1D2EB8-D0DA-4A3B-80D8-8828B016A8D2}"/>
                  </a:ext>
                </a:extLst>
              </p:cNvPr>
              <p:cNvSpPr txBox="1"/>
              <p:nvPr/>
            </p:nvSpPr>
            <p:spPr>
              <a:xfrm>
                <a:off x="8043998" y="1662735"/>
                <a:ext cx="286007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000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①</m:t>
                    </m:r>
                  </m:oMath>
                </a14:m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 ② are connectable</a:t>
                </a:r>
                <a:endParaRPr lang="zh-CN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FC1D2EB8-D0DA-4A3B-80D8-8828B016A8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3998" y="1662735"/>
                <a:ext cx="2860078" cy="400110"/>
              </a:xfrm>
              <a:prstGeom prst="rect">
                <a:avLst/>
              </a:prstGeom>
              <a:blipFill>
                <a:blip r:embed="rId10"/>
                <a:stretch>
                  <a:fillRect l="-1493" t="-10769" r="-1279" b="-276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A545893B-EA25-46C7-A291-C3DD662873B9}"/>
                  </a:ext>
                </a:extLst>
              </p:cNvPr>
              <p:cNvSpPr txBox="1"/>
              <p:nvPr/>
            </p:nvSpPr>
            <p:spPr>
              <a:xfrm>
                <a:off x="7813960" y="3991409"/>
                <a:ext cx="3286476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non-optimal</a:t>
                </a:r>
              </a:p>
              <a:p>
                <a:pPr algn="ctr"/>
                <a:r>
                  <a:rPr lang="en-US" altLang="zh-CN" sz="20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zh-CN" sz="2000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①</m:t>
                    </m:r>
                  </m:oMath>
                </a14:m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 ② are unconnectable)</a:t>
                </a:r>
                <a:endParaRPr lang="zh-CN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A545893B-EA25-46C7-A291-C3DD662873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3960" y="3991409"/>
                <a:ext cx="3286476" cy="707886"/>
              </a:xfrm>
              <a:prstGeom prst="rect">
                <a:avLst/>
              </a:prstGeom>
              <a:blipFill>
                <a:blip r:embed="rId11"/>
                <a:stretch>
                  <a:fillRect l="-1855" t="-5172" r="-1484" b="-146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箭头: 右 18">
            <a:extLst>
              <a:ext uri="{FF2B5EF4-FFF2-40B4-BE49-F238E27FC236}">
                <a16:creationId xmlns:a16="http://schemas.microsoft.com/office/drawing/2014/main" id="{BBF1498A-D996-4AD5-8617-C0A09BE4AE11}"/>
              </a:ext>
            </a:extLst>
          </p:cNvPr>
          <p:cNvSpPr/>
          <p:nvPr/>
        </p:nvSpPr>
        <p:spPr>
          <a:xfrm>
            <a:off x="7054691" y="4339894"/>
            <a:ext cx="655875" cy="276999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6699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2000"/>
    </mc:Choice>
    <mc:Fallback xmlns="">
      <p:transition advTm="1200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87942"/>
          </a:xfrm>
        </p:spPr>
        <p:txBody>
          <a:bodyPr anchor="t">
            <a:noAutofit/>
          </a:bodyPr>
          <a:lstStyle/>
          <a:p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Contribution 2: A Systematic Solution of Topological Graphs</a:t>
            </a:r>
            <a:b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Complexity of Solving Genus-two Cells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2E27CD0A-ED0E-4C23-9970-D68DD9EC82B9}"/>
                  </a:ext>
                </a:extLst>
              </p:cNvPr>
              <p:cNvSpPr/>
              <p:nvPr/>
            </p:nvSpPr>
            <p:spPr>
              <a:xfrm>
                <a:off x="838200" y="1253067"/>
                <a:ext cx="10365119" cy="49954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When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zh-CN" altLang="en-US" sz="20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𝜔</m:t>
                        </m:r>
                      </m:e>
                      <m:sup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zh-CN" altLang="en-US" sz="20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𝜔</m:t>
                        </m:r>
                      </m:e>
                      <m:sup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are both disconnected, </a:t>
                </a:r>
                <a:endParaRPr lang="en-US" altLang="zh-CN" sz="2000" b="0" i="1" dirty="0"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altLang="zh-CN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00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00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𝐾</m:t>
                          </m:r>
                        </m:e>
                      </m:d>
                      <m:r>
                        <a:rPr lang="en-US" altLang="zh-CN" sz="20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e>
                        <m:sup>
                          <m:sSub>
                            <m:sSubPr>
                              <m:ctrlPr>
                                <a:rPr lang="en-US" altLang="zh-CN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</m:sup>
                      </m:sSup>
                      <m:r>
                        <a:rPr lang="en-US" altLang="zh-CN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𝐽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p>
                          </m:s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𝐾</m:t>
                          </m:r>
                        </m:sup>
                      </m:sSup>
                    </m:oMath>
                  </m:oMathPara>
                </a14:m>
                <a:endPara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zh-CN" altLang="en-US" sz="20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𝜔</m:t>
                    </m:r>
                  </m:oMath>
                </a14:m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zh-CN" altLang="en-US" sz="20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𝜔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are connected, but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zh-CN" altLang="en-US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𝜔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disconnected,</a:t>
                </a:r>
                <a:endParaRPr lang="en-US" altLang="zh-CN" sz="2000" i="1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altLang="zh-CN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𝐾</m:t>
                          </m:r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sz="2000" b="0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Ψ</m:t>
                      </m:r>
                      <m:d>
                        <m:dPr>
                          <m:ctrlPr>
                            <a:rPr lang="en-US" altLang="zh-CN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altLang="zh-CN" sz="200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𝐾</m:t>
                          </m:r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l-GR" altLang="zh-CN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Φ</m:t>
                      </m:r>
                      <m:d>
                        <m:dPr>
                          <m:ctrlPr>
                            <a:rPr lang="en-US" altLang="zh-CN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Exchanging the role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zh-CN" altLang="en-US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𝜔</m:t>
                        </m:r>
                      </m:e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zh-CN" altLang="en-US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𝜔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01</m:t>
                          </m:r>
                        </m:sub>
                      </m:sSub>
                      <m:d>
                        <m:dPr>
                          <m:ctrlPr>
                            <a:rPr lang="en-US" altLang="zh-CN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𝐾</m:t>
                          </m:r>
                        </m:e>
                      </m:d>
                      <m:r>
                        <a:rPr lang="en-US" altLang="zh-CN" sz="20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sz="2000" b="0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Ψ</m:t>
                      </m:r>
                      <m:d>
                        <m:dPr>
                          <m:ctrlPr>
                            <a:rPr lang="en-US" altLang="zh-CN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 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𝐾</m:t>
                          </m:r>
                        </m:e>
                      </m:d>
                      <m:r>
                        <a:rPr lang="en-US" altLang="zh-CN" sz="20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l-GR" altLang="zh-CN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Φ</m:t>
                      </m:r>
                      <m:d>
                        <m:dPr>
                          <m:ctrlPr>
                            <a:rPr lang="en-US" altLang="zh-CN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When both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zh-CN" altLang="en-US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𝜔</m:t>
                        </m:r>
                      </m:e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zh-CN" altLang="en-US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𝜔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are connected, we 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altLang="zh-CN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Ξ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for the situation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zh-CN" altLang="en-US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𝜔</m:t>
                        </m:r>
                      </m:e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placed in sub-cell 1,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Ξ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for sub-cell 2, then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l-GR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Ξ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𝐾</m:t>
                          </m:r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Ψ</m:t>
                      </m:r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</m:d>
                      <m:r>
                        <m:rPr>
                          <m:sty m:val="p"/>
                        </m:rPr>
                        <a:rPr lang="el-GR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Φ</m:t>
                      </m:r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𝐾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l-GR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Ξ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𝐾</m:t>
                          </m:r>
                        </m:e>
                      </m:d>
                      <m:r>
                        <a:rPr lang="en-US" altLang="zh-CN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l-GR" altLang="zh-CN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Φ</m:t>
                      </m:r>
                      <m:d>
                        <m:dPr>
                          <m:ctrlP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</m:d>
                      <m:r>
                        <m:rPr>
                          <m:sty m:val="p"/>
                        </m:rPr>
                        <a:rPr lang="en-US" altLang="zh-CN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Ψ</m:t>
                      </m:r>
                      <m:d>
                        <m:dPr>
                          <m:ctrlP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𝐾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Summarizing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s, we have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Ψ</m:t>
                      </m:r>
                      <m:d>
                        <m:dPr>
                          <m:ctrlPr>
                            <a:rPr lang="en-US" altLang="zh-CN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US" altLang="zh-CN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US" altLang="zh-CN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altLang="zh-CN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𝐾</m:t>
                          </m:r>
                        </m:e>
                      </m:d>
                      <m:r>
                        <a:rPr lang="en-US" altLang="zh-CN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altLang="zh-CN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en-US" altLang="zh-CN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−1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altLang="zh-CN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  <m:r>
                                <a:rPr lang="en-US" altLang="zh-CN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𝐾</m:t>
                              </m:r>
                              <m:r>
                                <a:rPr lang="en-US" altLang="zh-CN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zh-CN" sz="20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𝐾</m:t>
                              </m:r>
                              <m:r>
                                <a:rPr lang="en-US" altLang="zh-CN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[</m:t>
                              </m:r>
                              <m:sSub>
                                <m:sSubPr>
                                  <m:ctrlPr>
                                    <a:rPr lang="el-GR" altLang="zh-CN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altLang="zh-CN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Ξ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𝐽</m:t>
                                      </m:r>
                                    </m:e>
                                    <m:sub>
                                      <m:r>
                                        <a:rPr lang="en-US" altLang="zh-CN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altLang="zh-CN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;</m:t>
                                  </m:r>
                                  <m:sSub>
                                    <m:sSubPr>
                                      <m:ctrlPr>
                                        <a:rPr lang="en-US" altLang="zh-CN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altLang="zh-CN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altLang="zh-CN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altLang="zh-CN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𝐽</m:t>
                                      </m:r>
                                    </m:e>
                                    <m:sub>
                                      <m:r>
                                        <a:rPr lang="en-US" altLang="zh-CN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altLang="zh-CN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𝑠</m:t>
                                  </m:r>
                                  <m:r>
                                    <a:rPr lang="en-US" altLang="zh-CN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𝐾</m:t>
                                  </m:r>
                                </m:e>
                              </m:d>
                              <m:r>
                                <a:rPr lang="en-US" altLang="zh-CN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l-GR" altLang="zh-CN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altLang="zh-CN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Ξ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𝐽</m:t>
                                      </m:r>
                                    </m:e>
                                    <m:sub>
                                      <m:r>
                                        <a:rPr lang="en-US" altLang="zh-CN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altLang="zh-CN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;</m:t>
                                  </m:r>
                                  <m:sSub>
                                    <m:sSubPr>
                                      <m:ctrlPr>
                                        <a:rPr lang="en-US" altLang="zh-CN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altLang="zh-CN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altLang="zh-CN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altLang="zh-CN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𝐽</m:t>
                                      </m:r>
                                    </m:e>
                                    <m:sub>
                                      <m:r>
                                        <a:rPr lang="en-US" altLang="zh-CN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altLang="zh-CN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𝑠</m:t>
                                  </m:r>
                                  <m:r>
                                    <a:rPr lang="en-US" altLang="zh-CN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𝐾</m:t>
                                  </m:r>
                                </m:e>
                              </m:d>
                              <m:r>
                                <a:rPr lang="en-US" altLang="zh-CN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]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zh-CN" altLang="en-US" sz="20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Summarizing the formulas above, total number of divisions is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altLang="zh-CN" sz="20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Φ</m:t>
                      </m:r>
                      <m:d>
                        <m:dPr>
                          <m:ctrlP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US" altLang="zh-CN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US" altLang="zh-CN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𝐾</m:t>
                          </m:r>
                        </m:e>
                      </m:d>
                      <m:r>
                        <a:rPr lang="en-US" altLang="zh-CN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altLang="zh-CN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en-US" altLang="zh-CN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  <m: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US" altLang="zh-CN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US" altLang="zh-CN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𝐾</m:t>
                          </m:r>
                        </m:e>
                      </m:d>
                      <m:r>
                        <a:rPr lang="en-US" altLang="zh-CN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altLang="zh-CN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01</m:t>
                          </m:r>
                        </m:sub>
                      </m:sSub>
                      <m:d>
                        <m:dPr>
                          <m:ctrlP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US" altLang="zh-CN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US" altLang="zh-CN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𝐾</m:t>
                          </m:r>
                        </m:e>
                      </m:d>
                      <m:r>
                        <a:rPr lang="en-US" altLang="zh-CN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altLang="zh-CN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  <m: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US" altLang="zh-CN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US" altLang="zh-CN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𝐾</m:t>
                          </m:r>
                        </m:e>
                      </m:d>
                      <m:r>
                        <a:rPr lang="en-US" altLang="zh-CN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l-GR" altLang="zh-CN" sz="20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Ψ</m:t>
                      </m:r>
                      <m:d>
                        <m:dPr>
                          <m:ctrlP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US" altLang="zh-CN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US" altLang="zh-CN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𝐾</m:t>
                          </m:r>
                        </m:e>
                      </m:d>
                    </m:oMath>
                  </m:oMathPara>
                </a14:m>
                <a:endParaRPr lang="zh-CN" altLang="en-US" sz="20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2E27CD0A-ED0E-4C23-9970-D68DD9EC82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253067"/>
                <a:ext cx="10365119" cy="4995470"/>
              </a:xfrm>
              <a:prstGeom prst="rect">
                <a:avLst/>
              </a:prstGeom>
              <a:blipFill>
                <a:blip r:embed="rId3"/>
                <a:stretch>
                  <a:fillRect l="-647" t="-733" r="-941" b="-24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66347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2000"/>
    </mc:Choice>
    <mc:Fallback xmlns="">
      <p:transition advTm="12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10491" y="401242"/>
            <a:ext cx="10841182" cy="1383378"/>
          </a:xfrm>
        </p:spPr>
        <p:txBody>
          <a:bodyPr anchor="t">
            <a:noAutofit/>
          </a:bodyPr>
          <a:lstStyle/>
          <a:p>
            <a:pPr fontAlgn="t"/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Previous Work</a:t>
            </a:r>
            <a:b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 Modeling</a:t>
            </a:r>
            <a:b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内容占位符 2"/>
          <p:cNvSpPr>
            <a:spLocks noGrp="1"/>
          </p:cNvSpPr>
          <p:nvPr>
            <p:ph idx="1"/>
          </p:nvPr>
        </p:nvSpPr>
        <p:spPr>
          <a:xfrm>
            <a:off x="43894" y="1525341"/>
            <a:ext cx="2863244" cy="827565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Giving all-known environment settings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2795628" y="1484203"/>
            <a:ext cx="28632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Using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colours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represent IK solutions</a:t>
            </a:r>
            <a:endParaRPr lang="zh-CN" altLang="en-US" sz="2000" dirty="0"/>
          </a:p>
        </p:txBody>
      </p:sp>
      <p:sp>
        <p:nvSpPr>
          <p:cNvPr id="28" name="文本框 27"/>
          <p:cNvSpPr txBox="1"/>
          <p:nvPr/>
        </p:nvSpPr>
        <p:spPr>
          <a:xfrm>
            <a:off x="5646205" y="1484203"/>
            <a:ext cx="38890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Modelling into a designing problem of a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colour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scheme for a graph</a:t>
            </a:r>
            <a:endParaRPr lang="zh-CN" altLang="en-US" sz="2000" dirty="0"/>
          </a:p>
        </p:txBody>
      </p:sp>
      <p:sp>
        <p:nvSpPr>
          <p:cNvPr id="29" name="文本框 28"/>
          <p:cNvSpPr txBox="1"/>
          <p:nvPr/>
        </p:nvSpPr>
        <p:spPr>
          <a:xfrm>
            <a:off x="9690554" y="1490522"/>
            <a:ext cx="23488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Solving the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colouring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problem</a:t>
            </a:r>
            <a:endParaRPr lang="zh-CN" altLang="en-US" sz="20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1033" y="2610917"/>
            <a:ext cx="2215809" cy="2209478"/>
          </a:xfrm>
          <a:prstGeom prst="rect">
            <a:avLst/>
          </a:prstGeom>
          <a:ln>
            <a:noFill/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006" y="2854318"/>
            <a:ext cx="2296900" cy="1722675"/>
          </a:xfrm>
          <a:prstGeom prst="rect">
            <a:avLst/>
          </a:prstGeom>
          <a:ln>
            <a:noFill/>
          </a:ln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95" y="2610916"/>
            <a:ext cx="2190594" cy="2209478"/>
          </a:xfrm>
          <a:prstGeom prst="rect">
            <a:avLst/>
          </a:prstGeom>
          <a:ln>
            <a:noFill/>
          </a:ln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0733" y="2610917"/>
            <a:ext cx="2200035" cy="2209478"/>
          </a:xfrm>
          <a:prstGeom prst="rect">
            <a:avLst/>
          </a:prstGeom>
          <a:ln>
            <a:noFill/>
          </a:ln>
        </p:spPr>
      </p:pic>
      <p:sp>
        <p:nvSpPr>
          <p:cNvPr id="8" name="矩形 7"/>
          <p:cNvSpPr/>
          <p:nvPr/>
        </p:nvSpPr>
        <p:spPr>
          <a:xfrm>
            <a:off x="3818393" y="6443222"/>
            <a:ext cx="40179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URL: https://arxiv.org/abs/2001.09577v1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3B7A68C-F295-463F-8B1A-31B47FC011DD}"/>
              </a:ext>
            </a:extLst>
          </p:cNvPr>
          <p:cNvSpPr txBox="1"/>
          <p:nvPr/>
        </p:nvSpPr>
        <p:spPr>
          <a:xfrm>
            <a:off x="2119481" y="5212369"/>
            <a:ext cx="741581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Consider 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only three classical constraints</a:t>
            </a:r>
          </a:p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Thus overlook the existence of 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non simply-connected cells</a:t>
            </a:r>
            <a:endParaRPr lang="zh-CN" altLang="en-US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37070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标题 1"/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365125"/>
                <a:ext cx="10515600" cy="887942"/>
              </a:xfrm>
            </p:spPr>
            <p:txBody>
              <a:bodyPr anchor="t">
                <a:noAutofit/>
              </a:bodyPr>
              <a:lstStyle/>
              <a:p>
                <a:r>
                  <a:rPr lang="en-US" altLang="zh-CN" sz="2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Contribution 2: A Systematic Solution of Topological Graphs</a:t>
                </a:r>
                <a:br>
                  <a:rPr lang="en-US" altLang="zh-CN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14:m>
                  <m:oMath xmlns:m="http://schemas.openxmlformats.org/officeDocument/2006/math">
                    <m:r>
                      <a:rPr lang="en-US" altLang="zh-CN" sz="2800" b="0" i="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800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altLang="zh-CN" sz="2800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+1)</m:t>
                    </m:r>
                  </m:oMath>
                </a14:m>
                <a:r>
                  <a:rPr lang="en-US" altLang="zh-CN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-Stage Process: Solution of Genus-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</m:oMath>
                </a14:m>
                <a:r>
                  <a:rPr lang="en-US" altLang="zh-CN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Cells</a:t>
                </a:r>
                <a:endParaRPr lang="zh-CN" alt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标题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365125"/>
                <a:ext cx="10515600" cy="887942"/>
              </a:xfrm>
              <a:blipFill>
                <a:blip r:embed="rId3"/>
                <a:stretch>
                  <a:fillRect l="-1217" t="-12329" b="-1575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769133DF-80AA-4EFC-AF9E-B98FD711E6D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29784" y="1233611"/>
                <a:ext cx="10515600" cy="5771103"/>
              </a:xfrm>
            </p:spPr>
            <p:txBody>
              <a:bodyPr>
                <a:noAutofit/>
              </a:bodyPr>
              <a:lstStyle/>
              <a:p>
                <a:pPr marL="0" lv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en-US" altLang="zh-CN" sz="24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 a genus-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</m:oMath>
                </a14:m>
                <a:r>
                  <a:rPr lang="en-US" altLang="zh-CN" sz="24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cell with its outer boundaries defined as</a:t>
                </a:r>
              </a:p>
              <a:p>
                <a:pPr marL="0" lv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𝜔</m:t>
                      </m:r>
                      <m:r>
                        <a:rPr lang="en-US" altLang="zh-CN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,⋯, </m:t>
                          </m:r>
                          <m:sSub>
                            <m:sSubPr>
                              <m:ctrlP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𝐾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CN" sz="2400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lv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en-US" altLang="zh-CN" sz="24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 inner boundaries defined as</a:t>
                </a:r>
              </a:p>
              <a:p>
                <a:pPr marL="0" lv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𝜔</m:t>
                          </m:r>
                        </m:e>
                        <m:sup>
                          <m:r>
                            <a:rPr lang="en-US" altLang="zh-CN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p>
                      </m:sSup>
                      <m:r>
                        <a:rPr lang="en-US" altLang="zh-CN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CN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p>
                          </m:sSubSup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 ⋯, </m:t>
                          </m:r>
                          <m:sSubSup>
                            <m:sSubSupPr>
                              <m:ctrlP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𝛼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zh-CN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𝐽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en-US" altLang="zh-CN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p>
                          </m:sSubSup>
                        </m:e>
                      </m:d>
                      <m:r>
                        <a:rPr lang="en-US" altLang="zh-CN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 ∀</m:t>
                      </m:r>
                      <m:r>
                        <a:rPr lang="en-US" altLang="zh-CN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𝑖</m:t>
                      </m:r>
                      <m:r>
                        <a:rPr lang="en-US" altLang="zh-CN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=1, ⋯, </m:t>
                      </m:r>
                      <m:r>
                        <a:rPr lang="en-US" altLang="zh-CN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𝑛</m:t>
                      </m:r>
                    </m:oMath>
                  </m:oMathPara>
                </a14:m>
                <a:endParaRPr lang="en-US" altLang="zh-CN" sz="2400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lv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endParaRPr lang="en-US" altLang="zh-CN" sz="2400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lv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en-US" altLang="zh-CN" sz="24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Stage 1: Insert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𝜔</m:t>
                        </m:r>
                      </m:e>
                      <m:sup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altLang="zh-CN" sz="24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create two cutting paths.</a:t>
                </a:r>
              </a:p>
              <a:p>
                <a:pPr marL="0" lv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endParaRPr lang="en-US" altLang="zh-CN" sz="2400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lv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en-US" altLang="zh-CN" sz="24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Stage </a:t>
                </a: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n-US" altLang="zh-CN" sz="2400" b="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(=2, ⋯, </m:t>
                    </m:r>
                    <m:r>
                      <a:rPr lang="en-US" altLang="zh-CN" sz="2400" b="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altLang="zh-CN" sz="2400" b="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CN" sz="24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Insert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𝜔</m:t>
                        </m:r>
                      </m:e>
                      <m:sup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sz="24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to one of the sub-cells after stage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−1)</m:t>
                    </m:r>
                  </m:oMath>
                </a14:m>
                <a:r>
                  <a:rPr lang="en-US" altLang="zh-CN" sz="24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  <a:p>
                <a:pPr marL="0" lv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en-US" altLang="zh-CN" sz="24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and create two cutting paths.</a:t>
                </a:r>
              </a:p>
              <a:p>
                <a:pPr marL="0" lv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endParaRPr lang="en-US" altLang="zh-CN" sz="2400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lv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en-US" altLang="zh-CN" sz="24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Stage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+1)</m:t>
                    </m:r>
                  </m:oMath>
                </a14:m>
                <a:r>
                  <a:rPr lang="en-US" altLang="zh-CN" sz="24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Create all sub-division cutting paths.</a:t>
                </a:r>
              </a:p>
              <a:p>
                <a:pPr marL="0" indent="0">
                  <a:buNone/>
                </a:pPr>
                <a:endPara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769133DF-80AA-4EFC-AF9E-B98FD711E6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29784" y="1233611"/>
                <a:ext cx="10515600" cy="5771103"/>
              </a:xfrm>
              <a:blipFill>
                <a:blip r:embed="rId4"/>
                <a:stretch>
                  <a:fillRect l="-928" t="-84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5877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2000"/>
    </mc:Choice>
    <mc:Fallback xmlns="">
      <p:transition advTm="1200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标题 1"/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365125"/>
                <a:ext cx="10515600" cy="887942"/>
              </a:xfrm>
            </p:spPr>
            <p:txBody>
              <a:bodyPr anchor="t">
                <a:noAutofit/>
              </a:bodyPr>
              <a:lstStyle/>
              <a:p>
                <a:r>
                  <a:rPr lang="en-US" altLang="zh-CN" sz="2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Contribution 2: A Systematic Solution of Topological Graphs</a:t>
                </a:r>
                <a:br>
                  <a:rPr lang="en-US" altLang="zh-CN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altLang="zh-CN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 Example of the </a:t>
                </a:r>
                <a14:m>
                  <m:oMath xmlns:m="http://schemas.openxmlformats.org/officeDocument/2006/math">
                    <m:r>
                      <a:rPr lang="en-US" altLang="zh-CN" sz="2800" b="0" i="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800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altLang="zh-CN" sz="2800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+1)</m:t>
                    </m:r>
                  </m:oMath>
                </a14:m>
                <a:r>
                  <a:rPr lang="en-US" altLang="zh-CN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-Stage Process</a:t>
                </a:r>
                <a:endParaRPr lang="zh-CN" alt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标题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365125"/>
                <a:ext cx="10515600" cy="887942"/>
              </a:xfrm>
              <a:blipFill>
                <a:blip r:embed="rId3"/>
                <a:stretch>
                  <a:fillRect l="-1217" t="-12329" b="-1575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图片 9">
            <a:extLst>
              <a:ext uri="{FF2B5EF4-FFF2-40B4-BE49-F238E27FC236}">
                <a16:creationId xmlns:a16="http://schemas.microsoft.com/office/drawing/2014/main" id="{7F016920-3BE5-4B08-BE41-0E61FE36FB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0975" y="5044162"/>
            <a:ext cx="2325095" cy="1115337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13457E57-0CFC-417D-A005-00390A7011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527" y="5044163"/>
            <a:ext cx="2325094" cy="1115337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C4B3F061-9BB0-4249-A9D4-0BBFE5EAA0F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527" y="1344011"/>
            <a:ext cx="6019048" cy="1126337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163FF224-11DF-4651-BC52-CE258373DE8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527" y="2567255"/>
            <a:ext cx="3733424" cy="1116483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D417BFC2-50C3-426C-92F6-CD03648149F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0975" y="2573163"/>
            <a:ext cx="3733424" cy="1110575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DE72B57B-9B96-4266-95A2-3A8A031E200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1549" y="3801351"/>
            <a:ext cx="3094155" cy="1120811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E13F0C87-71CE-48CD-9B61-2E2B90CA480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0975" y="3795824"/>
            <a:ext cx="3098917" cy="1126337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A32150C5-3F62-4320-81E4-9B906162808C}"/>
              </a:ext>
            </a:extLst>
          </p:cNvPr>
          <p:cNvSpPr txBox="1"/>
          <p:nvPr/>
        </p:nvSpPr>
        <p:spPr>
          <a:xfrm>
            <a:off x="838200" y="1676346"/>
            <a:ext cx="13885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Init graph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C983505A-6791-4E69-A1DA-2AFB3103881D}"/>
              </a:ext>
            </a:extLst>
          </p:cNvPr>
          <p:cNvSpPr txBox="1"/>
          <p:nvPr/>
        </p:nvSpPr>
        <p:spPr>
          <a:xfrm>
            <a:off x="838200" y="2894663"/>
            <a:ext cx="10983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Stage 1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5CDBEEC5-ECAF-4AC9-94C9-3AF79F5FC1AA}"/>
              </a:ext>
            </a:extLst>
          </p:cNvPr>
          <p:cNvSpPr txBox="1"/>
          <p:nvPr/>
        </p:nvSpPr>
        <p:spPr>
          <a:xfrm>
            <a:off x="838200" y="4128159"/>
            <a:ext cx="10983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Stage 2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59979C97-01E9-45E7-8384-713B627EF37F}"/>
              </a:ext>
            </a:extLst>
          </p:cNvPr>
          <p:cNvSpPr txBox="1"/>
          <p:nvPr/>
        </p:nvSpPr>
        <p:spPr>
          <a:xfrm>
            <a:off x="838200" y="5370997"/>
            <a:ext cx="10983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Stage 3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7B763EA2-768B-4DBD-833C-17366B3DB5D0}"/>
                  </a:ext>
                </a:extLst>
              </p:cNvPr>
              <p:cNvSpPr txBox="1"/>
              <p:nvPr/>
            </p:nvSpPr>
            <p:spPr>
              <a:xfrm>
                <a:off x="1033272" y="6262042"/>
                <a:ext cx="52450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⋯</m:t>
                      </m:r>
                    </m:oMath>
                  </m:oMathPara>
                </a14:m>
                <a:endParaRPr lang="zh-CN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7B763EA2-768B-4DBD-833C-17366B3DB5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3272" y="6262042"/>
                <a:ext cx="524503" cy="46166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箭头: 右 28">
            <a:extLst>
              <a:ext uri="{FF2B5EF4-FFF2-40B4-BE49-F238E27FC236}">
                <a16:creationId xmlns:a16="http://schemas.microsoft.com/office/drawing/2014/main" id="{F790FBBA-0E81-4118-8D46-C42ACB8260C9}"/>
              </a:ext>
            </a:extLst>
          </p:cNvPr>
          <p:cNvSpPr/>
          <p:nvPr/>
        </p:nvSpPr>
        <p:spPr>
          <a:xfrm>
            <a:off x="6879525" y="2986995"/>
            <a:ext cx="655875" cy="276999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箭头: 右 29">
            <a:extLst>
              <a:ext uri="{FF2B5EF4-FFF2-40B4-BE49-F238E27FC236}">
                <a16:creationId xmlns:a16="http://schemas.microsoft.com/office/drawing/2014/main" id="{E2C485A0-B449-4813-B1F8-84649B4FEFBF}"/>
              </a:ext>
            </a:extLst>
          </p:cNvPr>
          <p:cNvSpPr/>
          <p:nvPr/>
        </p:nvSpPr>
        <p:spPr>
          <a:xfrm>
            <a:off x="6879524" y="4220491"/>
            <a:ext cx="655875" cy="276999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箭头: 右 30">
            <a:extLst>
              <a:ext uri="{FF2B5EF4-FFF2-40B4-BE49-F238E27FC236}">
                <a16:creationId xmlns:a16="http://schemas.microsoft.com/office/drawing/2014/main" id="{A215A04A-D3C4-4D0B-83F3-20CB5E38B172}"/>
              </a:ext>
            </a:extLst>
          </p:cNvPr>
          <p:cNvSpPr/>
          <p:nvPr/>
        </p:nvSpPr>
        <p:spPr>
          <a:xfrm>
            <a:off x="6879524" y="5463329"/>
            <a:ext cx="655875" cy="276999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3459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2000"/>
    </mc:Choice>
    <mc:Fallback xmlns="">
      <p:transition advTm="1200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标题 1"/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365125"/>
                <a:ext cx="10515600" cy="887942"/>
              </a:xfrm>
            </p:spPr>
            <p:txBody>
              <a:bodyPr anchor="t">
                <a:noAutofit/>
              </a:bodyPr>
              <a:lstStyle/>
              <a:p>
                <a:r>
                  <a:rPr lang="en-US" altLang="zh-CN" sz="2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Contribution 2: A Systematic Solution of Topological Graphs</a:t>
                </a:r>
                <a:br>
                  <a:rPr lang="en-US" altLang="zh-CN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altLang="zh-CN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Complexity of Solving Genus-</a:t>
                </a:r>
                <a14:m>
                  <m:oMath xmlns:m="http://schemas.openxmlformats.org/officeDocument/2006/math">
                    <m:r>
                      <a:rPr lang="en-US" altLang="zh-CN" sz="28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</m:oMath>
                </a14:m>
                <a:r>
                  <a:rPr lang="en-US" altLang="zh-CN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Cells</a:t>
                </a:r>
                <a:endParaRPr lang="zh-CN" alt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标题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365125"/>
                <a:ext cx="10515600" cy="887942"/>
              </a:xfrm>
              <a:blipFill>
                <a:blip r:embed="rId3"/>
                <a:stretch>
                  <a:fillRect l="-1217" t="-12329" b="-1575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833E3A6C-12CC-49D4-97BE-2A58234E904A}"/>
                  </a:ext>
                </a:extLst>
              </p:cNvPr>
              <p:cNvSpPr/>
              <p:nvPr/>
            </p:nvSpPr>
            <p:spPr>
              <a:xfrm>
                <a:off x="838200" y="1253067"/>
                <a:ext cx="10365119" cy="600164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Let the subscript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n</m:t>
                        </m:r>
                      </m:sub>
                    </m:sSub>
                  </m:oMath>
                </a14:m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be a binary string with length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</m:oMath>
                </a14:m>
                <a:r>
                  <a:rPr lang="en-US" altLang="zh-CN" sz="24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digit sum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𝑁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endPara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When </a:t>
                </a: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𝑁</m:t>
                    </m:r>
                    <m:d>
                      <m:d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b="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sz="2400" b="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altLang="zh-CN" sz="2400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=0</m:t>
                    </m:r>
                  </m:oMath>
                </a14:m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i.e., no inner boundary is connected, </a:t>
                </a:r>
                <a:endParaRPr lang="en-US" altLang="zh-CN" sz="2400" b="0" i="1" dirty="0"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⋯0</m:t>
                          </m:r>
                        </m:sub>
                      </m:sSub>
                      <m:d>
                        <m:dPr>
                          <m:ctrlP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⋯,</m:t>
                          </m:r>
                          <m:sSub>
                            <m:sSubPr>
                              <m:ctrlPr>
                                <a:rPr lang="en-US" altLang="zh-CN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𝐾</m:t>
                          </m:r>
                        </m:e>
                      </m:d>
                      <m:r>
                        <a:rPr lang="en-US" altLang="zh-CN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e>
                        <m:sup>
                          <m:sSub>
                            <m:sSubPr>
                              <m:ctrlPr>
                                <a:rPr lang="en-US" altLang="zh-CN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</m:sup>
                      </m:sSup>
                      <m:r>
                        <a:rPr lang="en-US" altLang="zh-CN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⋯+ </m:t>
                      </m:r>
                      <m:sSup>
                        <m:sSupPr>
                          <m:ctrlP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altLang="zh-CN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𝐽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sup>
                          </m:sSup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𝐾</m:t>
                          </m:r>
                        </m:sup>
                      </m:sSup>
                    </m:oMath>
                  </m:oMathPara>
                </a14:m>
                <a:endParaRPr lang="en-US" altLang="zh-CN" sz="2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𝑁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=1</m:t>
                    </m:r>
                  </m:oMath>
                </a14:m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for example,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𝜔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altLang="zh-CN" sz="2400" i="1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dirty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and </a:t>
                </a:r>
                <a:r>
                  <a:rPr lang="en-US" altLang="zh-CN" sz="2400" i="1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𝜔</m:t>
                    </m:r>
                  </m:oMath>
                </a14:m>
                <a:r>
                  <a:rPr lang="en-US" altLang="zh-CN" sz="2400" i="1" dirty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dirty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are connected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10⋯</m:t>
                          </m:r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,⋯,</m:t>
                          </m:r>
                          <m:sSub>
                            <m:sSubPr>
                              <m:ctrlP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𝐾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Ψ</m:t>
                      </m:r>
                      <m:d>
                        <m:dPr>
                          <m:ctrlP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altLang="zh-CN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𝐾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e>
                        <m:sup>
                          <m:sSub>
                            <m:sSubPr>
                              <m:ctrlP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</m:sup>
                      </m:sSup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+⋯+</m:t>
                      </m:r>
                      <m:sSup>
                        <m:sSupPr>
                          <m:ctrlP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e>
                        <m:sup>
                          <m:sSub>
                            <m:sSubPr>
                              <m:ctrlP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en-US" altLang="zh-CN" sz="24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(other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p>
                    </m:sSubSup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−1)</m:t>
                    </m:r>
                  </m:oMath>
                </a14:m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terms are calculated through exchanging the indices)</a:t>
                </a:r>
              </a:p>
              <a:p>
                <a:endPara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 example for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𝑁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=2</m:t>
                    </m:r>
                  </m:oMath>
                </a14:m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110⋯0</m:t>
                          </m:r>
                        </m:sub>
                      </m:sSub>
                      <m:d>
                        <m:dPr>
                          <m:ctrlP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⋯, </m:t>
                          </m:r>
                          <m:sSub>
                            <m:sSubPr>
                              <m:ctrlP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𝐾</m:t>
                          </m:r>
                        </m:e>
                      </m:d>
                      <m:r>
                        <a:rPr lang="en-US" altLang="zh-CN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Ψ</m:t>
                      </m:r>
                      <m:d>
                        <m:dPr>
                          <m:ctrlP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𝐽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 </m:t>
                          </m:r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𝐾</m:t>
                          </m:r>
                        </m:e>
                      </m:d>
                      <m:r>
                        <a:rPr lang="en-US" altLang="zh-CN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e>
                        <m:sup>
                          <m:sSub>
                            <m:sSubPr>
                              <m:ctrlP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</m:sub>
                          </m:sSub>
                        </m:sup>
                      </m:sSup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+⋯+</m:t>
                      </m:r>
                      <m:sSup>
                        <m:sSupPr>
                          <m:ctrlP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e>
                        <m:sup>
                          <m:sSub>
                            <m:sSubPr>
                              <m:ctrlP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en-US" altLang="zh-CN" sz="2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(other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bSup>
                    <m:r>
                      <a:rPr lang="en-US" altLang="zh-CN" sz="2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−1)</m:t>
                    </m:r>
                  </m:oMath>
                </a14:m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terms are calculated through exchanging the indices)</a:t>
                </a:r>
              </a:p>
              <a:p>
                <a:endParaRPr lang="en-US" altLang="zh-CN" sz="2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𝑁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=0, 1, ⋯, 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−1</m:t>
                    </m:r>
                  </m:oMath>
                </a14:m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can be easily calculated through previous formulas.</a:t>
                </a:r>
              </a:p>
              <a:p>
                <a:endParaRPr lang="en-US" altLang="zh-CN" sz="24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zh-CN" altLang="en-US" sz="24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833E3A6C-12CC-49D4-97BE-2A58234E90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253067"/>
                <a:ext cx="10365119" cy="6001643"/>
              </a:xfrm>
              <a:prstGeom prst="rect">
                <a:avLst/>
              </a:prstGeom>
              <a:blipFill>
                <a:blip r:embed="rId4"/>
                <a:stretch>
                  <a:fillRect l="-941" t="-8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03519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2000"/>
    </mc:Choice>
    <mc:Fallback xmlns="">
      <p:transition advTm="1200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标题 1"/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365125"/>
                <a:ext cx="10515600" cy="887942"/>
              </a:xfrm>
            </p:spPr>
            <p:txBody>
              <a:bodyPr anchor="t">
                <a:noAutofit/>
              </a:bodyPr>
              <a:lstStyle/>
              <a:p>
                <a:r>
                  <a:rPr lang="en-US" altLang="zh-CN" sz="2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Contribution 2: A Systematic Solution of Topological Graphs</a:t>
                </a:r>
                <a:br>
                  <a:rPr lang="en-US" altLang="zh-CN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altLang="zh-CN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Complexity of Solving Genus-</a:t>
                </a:r>
                <a14:m>
                  <m:oMath xmlns:m="http://schemas.openxmlformats.org/officeDocument/2006/math">
                    <m:r>
                      <a:rPr lang="en-US" altLang="zh-CN" sz="28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</m:oMath>
                </a14:m>
                <a:r>
                  <a:rPr lang="en-US" altLang="zh-CN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Cells</a:t>
                </a:r>
                <a:endParaRPr lang="zh-CN" alt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标题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365125"/>
                <a:ext cx="10515600" cy="887942"/>
              </a:xfrm>
              <a:blipFill>
                <a:blip r:embed="rId3"/>
                <a:stretch>
                  <a:fillRect l="-1217" t="-12329" b="-1575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833E3A6C-12CC-49D4-97BE-2A58234E904A}"/>
                  </a:ext>
                </a:extLst>
              </p:cNvPr>
              <p:cNvSpPr/>
              <p:nvPr/>
            </p:nvSpPr>
            <p:spPr>
              <a:xfrm>
                <a:off x="727364" y="1253067"/>
                <a:ext cx="10626436" cy="514410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𝑁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</m:oMath>
                </a14:m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we first finish stage 1. Then, we can choose which sub-cell that each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𝜔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p>
                    </m:sSup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 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=2, ⋯, 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</m:oMath>
                </a14:m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will finally lie in.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 i="0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Ξ</m:t>
                        </m:r>
                      </m:e>
                      <m:sub>
                        <m:sSub>
                          <m:sSubPr>
                            <m:ctrlPr>
                              <a:rPr lang="en-US" altLang="zh-CN" sz="2400" b="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sz="2400" b="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  <m:r>
                              <a:rPr lang="en-US" altLang="zh-CN" sz="2400" b="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−1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are used to consider all situations, where the 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𝑖</m:t>
                    </m:r>
                  </m:oMath>
                </a14:m>
                <a:r>
                  <a:rPr lang="en-US" altLang="zh-CN" sz="24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-th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digit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0 or 1 represents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𝜔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p>
                    </m:sSup>
                  </m:oMath>
                </a14:m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lies in sub-cell 1 or sub-cell 2. </a:t>
                </a:r>
              </a:p>
              <a:p>
                <a:endPara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Let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𝐵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𝑇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 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be the value of the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𝑖</m:t>
                    </m:r>
                  </m:oMath>
                </a14:m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</a:t>
                </a:r>
                <a:r>
                  <a:rPr lang="en-US" altLang="zh-CN" sz="24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digit of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𝑇</m:t>
                    </m:r>
                  </m:oMath>
                </a14:m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𝐵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𝑇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 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𝑇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sup>
                          </m:sSup>
                        </m:den>
                      </m:f>
                      <m:r>
                        <a:rPr lang="en-US" altLang="zh-CN" sz="2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zh-CN" sz="2400" b="0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mod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2</m:t>
                      </m:r>
                    </m:oMath>
                  </m:oMathPara>
                </a14:m>
                <a:endPara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then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l-GR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Ξ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−1 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 ⋯, 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𝐾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Ψ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𝐽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 ⋯, 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𝐽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</m:d>
                      <m:r>
                        <m:rPr>
                          <m:sty m:val="p"/>
                        </m:rPr>
                        <a:rPr lang="en-US" altLang="zh-CN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Ψ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𝐽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𝑃</m:t>
                                  </m:r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 ⋯, 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𝐽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𝐾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where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𝐵</m:t>
                              </m:r>
                              <m:d>
                                <m:d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, </m:t>
                                  </m:r>
                                  <m:sSub>
                                    <m:sSubPr>
                                      <m:ctrl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𝑖</m:t>
                                      </m:r>
                                    </m:e>
                                    <m:sub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=1,  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=2, ⋯, 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𝑃</m:t>
                              </m:r>
                            </m:e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𝐵</m:t>
                              </m:r>
                              <m:d>
                                <m:d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, </m:t>
                                  </m:r>
                                  <m:sSub>
                                    <m:sSubPr>
                                      <m:ctrl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𝑖</m:t>
                                      </m:r>
                                    </m:e>
                                    <m:sub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=0, 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𝑃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+1, ⋯, 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833E3A6C-12CC-49D4-97BE-2A58234E90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364" y="1253067"/>
                <a:ext cx="10626436" cy="5144101"/>
              </a:xfrm>
              <a:prstGeom prst="rect">
                <a:avLst/>
              </a:prstGeom>
              <a:blipFill>
                <a:blip r:embed="rId4"/>
                <a:stretch>
                  <a:fillRect l="-860" t="-949" r="-80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27494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2000"/>
    </mc:Choice>
    <mc:Fallback xmlns="">
      <p:transition advTm="1200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标题 1"/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365125"/>
                <a:ext cx="10515600" cy="887942"/>
              </a:xfrm>
            </p:spPr>
            <p:txBody>
              <a:bodyPr anchor="t">
                <a:noAutofit/>
              </a:bodyPr>
              <a:lstStyle/>
              <a:p>
                <a:r>
                  <a:rPr lang="en-US" altLang="zh-CN" sz="2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Contribution 2: A Systematic Solution of Topological Graphs</a:t>
                </a:r>
                <a:br>
                  <a:rPr lang="en-US" altLang="zh-CN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altLang="zh-CN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Complexity of Solving Genus-</a:t>
                </a:r>
                <a14:m>
                  <m:oMath xmlns:m="http://schemas.openxmlformats.org/officeDocument/2006/math">
                    <m:r>
                      <a:rPr lang="en-US" altLang="zh-CN" sz="28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</m:oMath>
                </a14:m>
                <a:r>
                  <a:rPr lang="en-US" altLang="zh-CN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Cells</a:t>
                </a:r>
                <a:endParaRPr lang="zh-CN" alt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标题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365125"/>
                <a:ext cx="10515600" cy="887942"/>
              </a:xfrm>
              <a:blipFill>
                <a:blip r:embed="rId3"/>
                <a:stretch>
                  <a:fillRect l="-1217" t="-12329" b="-1575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833E3A6C-12CC-49D4-97BE-2A58234E904A}"/>
                  </a:ext>
                </a:extLst>
              </p:cNvPr>
              <p:cNvSpPr/>
              <p:nvPr/>
            </p:nvSpPr>
            <p:spPr>
              <a:xfrm>
                <a:off x="677220" y="1259225"/>
                <a:ext cx="10837559" cy="3877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Summarizing all possible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s in stage 1, we have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Ψ</m:t>
                      </m:r>
                      <m:d>
                        <m:dPr>
                          <m:ctrlP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⋯, </m:t>
                              </m:r>
                              <m: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𝐾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altLang="zh-CN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en-US" altLang="zh-CN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−1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  <m: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𝐾</m:t>
                              </m:r>
                              <m: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zh-CN" sz="24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𝐾</m:t>
                              </m:r>
                              <m:d>
                                <m:dPr>
                                  <m:ctrlPr>
                                    <a:rPr lang="en-US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ctrlPr>
                                        <a:rPr lang="en-US" altLang="zh-CN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naryPr>
                                    <m:sub>
                                      <m:sSub>
                                        <m:sSubPr>
                                          <m:ctrlPr>
                                            <a:rPr lang="en-US" altLang="zh-CN" sz="24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brk m:alnAt="23"/>
                                            </m:rPr>
                                            <a:rPr lang="en-US" altLang="zh-CN" sz="24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23"/>
                                            </m:rPr>
                                            <a:rPr lang="en-US" altLang="zh-CN" sz="24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𝑛</m:t>
                                          </m:r>
                                          <m:r>
                                            <a:rPr lang="en-US" altLang="zh-CN" sz="24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−1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brk m:alnAt="23"/>
                                        </m:rPr>
                                        <a:rPr lang="en-US" altLang="zh-CN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=</m:t>
                                      </m:r>
                                      <m:r>
                                        <a:rPr lang="en-US" altLang="zh-CN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0</m:t>
                                      </m:r>
                                    </m:sub>
                                    <m:sup>
                                      <m:sSup>
                                        <m:sSupPr>
                                          <m:ctrlPr>
                                            <a:rPr lang="en-US" altLang="zh-CN" sz="24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CN" sz="24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2</m:t>
                                          </m:r>
                                        </m:e>
                                        <m:sup>
                                          <m:r>
                                            <a:rPr lang="en-US" altLang="zh-CN" sz="24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𝑛</m:t>
                                          </m:r>
                                          <m:r>
                                            <a:rPr lang="en-US" altLang="zh-CN" sz="24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−1</m:t>
                                          </m:r>
                                        </m:sup>
                                      </m:sSup>
                                      <m:r>
                                        <a:rPr lang="en-US" altLang="zh-CN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−1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4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zh-CN" sz="2400" b="0" i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Ξ</m:t>
                                          </m:r>
                                        </m:e>
                                        <m:sub>
                                          <m:sSub>
                                            <m:sSubPr>
                                              <m:ctrlPr>
                                                <a:rPr lang="en-US" altLang="zh-CN" sz="24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24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𝑇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24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𝑛</m:t>
                                              </m:r>
                                              <m:r>
                                                <a:rPr lang="en-US" altLang="zh-CN" sz="24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−1</m:t>
                                              </m:r>
                                            </m:sub>
                                          </m:sSub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altLang="zh-CN" sz="24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CN" sz="24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24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𝐽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24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zh-CN" sz="24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,⋯, 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zh-CN" sz="24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24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𝐽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24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𝑛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zh-CN" sz="24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;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zh-CN" sz="24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24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𝑟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24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zh-CN" sz="24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altLang="zh-CN" sz="24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𝐽</m:t>
                                          </m:r>
                                          <m:r>
                                            <a:rPr lang="en-US" altLang="zh-CN" sz="24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, </m:t>
                                          </m:r>
                                          <m:r>
                                            <a:rPr lang="en-US" altLang="zh-CN" sz="24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𝑠</m:t>
                                          </m:r>
                                          <m:r>
                                            <a:rPr lang="en-US" altLang="zh-CN" sz="24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, </m:t>
                                          </m:r>
                                          <m:r>
                                            <a:rPr lang="en-US" altLang="zh-CN" sz="24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𝐾</m:t>
                                          </m:r>
                                        </m:e>
                                      </m:d>
                                    </m:e>
                                  </m:nary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n-US" altLang="zh-CN" sz="24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zh-CN" sz="24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zh-CN" altLang="en-US" sz="24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Summarizing the formulas above, total number of divisions is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altLang="zh-CN" sz="24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Φ</m:t>
                      </m:r>
                      <m:d>
                        <m:dPr>
                          <m:ctrlPr>
                            <a:rPr lang="en-US" altLang="zh-CN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⋯,</m:t>
                          </m:r>
                          <m:sSub>
                            <m:sSubPr>
                              <m:ctrlPr>
                                <a:rPr lang="en-US" altLang="zh-C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altLang="zh-CN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altLang="zh-CN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𝐾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altLang="zh-CN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23"/>
                                </m:rPr>
                                <a:rPr lang="en-US" altLang="zh-CN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m:rPr>
                              <m:brk m:alnAt="23"/>
                            </m:rP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  <m:sup>
                          <m:sSup>
                            <m:sSupPr>
                              <m:ctrlPr>
                                <a:rPr lang="en-US" altLang="zh-CN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altLang="zh-CN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p>
                          </m:sSup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−2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Φ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zh-CN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ctrlPr>
                                <a:rPr lang="en-US" altLang="zh-CN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𝐽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,⋯, </m:t>
                              </m:r>
                              <m:sSub>
                                <m:sSubPr>
                                  <m:ctrlPr>
                                    <a:rPr lang="en-US" altLang="zh-CN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𝐽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altLang="zh-CN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, </m:t>
                              </m:r>
                              <m:r>
                                <a:rPr lang="en-US" altLang="zh-CN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𝐾</m:t>
                              </m:r>
                            </m:e>
                          </m:d>
                        </m:e>
                      </m:nary>
                      <m:r>
                        <a:rPr lang="en-US" altLang="zh-CN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altLang="zh-CN" sz="24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Ψ</m:t>
                      </m:r>
                      <m:r>
                        <a:rPr lang="en-US" altLang="zh-CN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,⋯, </m:t>
                      </m:r>
                      <m:sSub>
                        <m:sSubPr>
                          <m:ctrlP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zh-CN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 </m:t>
                      </m:r>
                      <m:r>
                        <a:rPr lang="en-US" altLang="zh-CN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𝐾</m:t>
                      </m:r>
                      <m:r>
                        <a:rPr lang="en-US" altLang="zh-CN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4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833E3A6C-12CC-49D4-97BE-2A58234E90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220" y="1259225"/>
                <a:ext cx="10837559" cy="3877665"/>
              </a:xfrm>
              <a:prstGeom prst="rect">
                <a:avLst/>
              </a:prstGeom>
              <a:blipFill>
                <a:blip r:embed="rId4"/>
                <a:stretch>
                  <a:fillRect l="-844" t="-12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28214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2000"/>
    </mc:Choice>
    <mc:Fallback xmlns="">
      <p:transition advTm="1200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图片 33"/>
          <p:cNvPicPr>
            <a:picLocks noChangeAspect="1"/>
          </p:cNvPicPr>
          <p:nvPr/>
        </p:nvPicPr>
        <p:blipFill rotWithShape="1">
          <a:blip r:embed="rId3"/>
          <a:srcRect l="1427" t="1392" b="1205"/>
          <a:stretch/>
        </p:blipFill>
        <p:spPr>
          <a:xfrm>
            <a:off x="8538072" y="3140848"/>
            <a:ext cx="2440622" cy="2411653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00" t="6911" r="27786" b="11188"/>
          <a:stretch/>
        </p:blipFill>
        <p:spPr>
          <a:xfrm>
            <a:off x="3610177" y="4027220"/>
            <a:ext cx="1760577" cy="1774477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83" t="7338" r="27573" b="11188"/>
          <a:stretch/>
        </p:blipFill>
        <p:spPr>
          <a:xfrm>
            <a:off x="3618411" y="2134941"/>
            <a:ext cx="1753111" cy="175214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 : Polishing a wok without an obstacle</a:t>
            </a:r>
            <a:endParaRPr lang="zh-CN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7309" y="1786040"/>
            <a:ext cx="2428783" cy="431932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Find All Configurations	</a:t>
            </a:r>
            <a:endParaRPr lang="zh-CN" alt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81576" y="6038481"/>
            <a:ext cx="16602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Some other configurations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019823" y="6176980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Omitted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右大括号 12"/>
          <p:cNvSpPr/>
          <p:nvPr/>
        </p:nvSpPr>
        <p:spPr>
          <a:xfrm>
            <a:off x="5385138" y="2162703"/>
            <a:ext cx="162808" cy="4396292"/>
          </a:xfrm>
          <a:prstGeom prst="rightBrace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8006875" y="5702598"/>
            <a:ext cx="38843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least number of discontinuities is 1.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(The physical cutting path is arbitrary.)</a:t>
            </a:r>
          </a:p>
        </p:txBody>
      </p:sp>
      <p:cxnSp>
        <p:nvCxnSpPr>
          <p:cNvPr id="16" name="直接箭头连接符 15"/>
          <p:cNvCxnSpPr/>
          <p:nvPr/>
        </p:nvCxnSpPr>
        <p:spPr>
          <a:xfrm flipH="1" flipV="1">
            <a:off x="9104811" y="4779366"/>
            <a:ext cx="658314" cy="9451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3747314" y="1784620"/>
            <a:ext cx="1486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Define Colors</a:t>
            </a:r>
            <a:endParaRPr lang="zh-CN" altLang="en-US" dirty="0"/>
          </a:p>
        </p:txBody>
      </p:sp>
      <p:sp>
        <p:nvSpPr>
          <p:cNvPr id="19" name="文本框 18"/>
          <p:cNvSpPr txBox="1"/>
          <p:nvPr/>
        </p:nvSpPr>
        <p:spPr>
          <a:xfrm>
            <a:off x="5750210" y="1793371"/>
            <a:ext cx="2575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Topological Graph</a:t>
            </a:r>
            <a:endParaRPr lang="zh-CN" altLang="en-US" dirty="0"/>
          </a:p>
        </p:txBody>
      </p:sp>
      <p:sp>
        <p:nvSpPr>
          <p:cNvPr id="21" name="文本框 20"/>
          <p:cNvSpPr txBox="1"/>
          <p:nvPr/>
        </p:nvSpPr>
        <p:spPr>
          <a:xfrm>
            <a:off x="8333170" y="1793371"/>
            <a:ext cx="2903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One of the Optimal Solutions</a:t>
            </a:r>
            <a:endParaRPr lang="zh-CN" altLang="en-US" dirty="0"/>
          </a:p>
        </p:txBody>
      </p:sp>
      <p:cxnSp>
        <p:nvCxnSpPr>
          <p:cNvPr id="30" name="直接箭头连接符 29"/>
          <p:cNvCxnSpPr/>
          <p:nvPr/>
        </p:nvCxnSpPr>
        <p:spPr>
          <a:xfrm>
            <a:off x="2894882" y="3042698"/>
            <a:ext cx="50331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786" y="4027220"/>
            <a:ext cx="2136699" cy="177447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786" y="2134941"/>
            <a:ext cx="2113830" cy="1752148"/>
          </a:xfrm>
          <a:prstGeom prst="rect">
            <a:avLst/>
          </a:prstGeom>
        </p:spPr>
      </p:pic>
      <p:cxnSp>
        <p:nvCxnSpPr>
          <p:cNvPr id="25" name="直接箭头连接符 24"/>
          <p:cNvCxnSpPr/>
          <p:nvPr/>
        </p:nvCxnSpPr>
        <p:spPr>
          <a:xfrm>
            <a:off x="2894880" y="4924407"/>
            <a:ext cx="50331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/>
          <p:nvPr/>
        </p:nvCxnSpPr>
        <p:spPr>
          <a:xfrm>
            <a:off x="2894881" y="6377736"/>
            <a:ext cx="50331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0430" y="3140848"/>
            <a:ext cx="2690450" cy="256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522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000"/>
    </mc:Choice>
    <mc:Fallback xmlns="">
      <p:transition spd="slow" advTm="1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0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5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80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0" grpId="0"/>
      <p:bldP spid="11" grpId="0"/>
      <p:bldP spid="13" grpId="0" animBg="1"/>
      <p:bldP spid="14" grpId="0"/>
      <p:bldP spid="5" grpId="0"/>
      <p:bldP spid="19" grpId="0"/>
      <p:bldP spid="2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2770360"/>
            <a:ext cx="9144000" cy="528657"/>
          </a:xfrm>
        </p:spPr>
        <p:txBody>
          <a:bodyPr>
            <a:normAutofit/>
          </a:bodyPr>
          <a:lstStyle/>
          <a:p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Thanks for watching</a:t>
            </a:r>
            <a:endParaRPr lang="zh-CN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4344422"/>
            <a:ext cx="9144000" cy="1655762"/>
          </a:xfrm>
        </p:spPr>
        <p:txBody>
          <a:bodyPr>
            <a:normAutofit fontScale="92500" lnSpcReduction="10000"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Tong Yang, Jaime Valls Miro, Yue Wang,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Rong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Xiong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Robotic Laboratory, Zhejiang University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Centre for Autonomous Systems (CAS), University of Technology Sydney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509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10491" y="401242"/>
            <a:ext cx="10841182" cy="1383378"/>
          </a:xfrm>
        </p:spPr>
        <p:txBody>
          <a:bodyPr anchor="t">
            <a:noAutofit/>
          </a:bodyPr>
          <a:lstStyle/>
          <a:p>
            <a:pPr fontAlgn="t"/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Previous Work</a:t>
            </a:r>
            <a:b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Finiteness of Solving Simply-connected Cells</a:t>
            </a:r>
            <a:b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691" y="4832571"/>
            <a:ext cx="7086600" cy="1381125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4715758" y="1142455"/>
            <a:ext cx="6770266" cy="2719046"/>
            <a:chOff x="66675" y="2227018"/>
            <a:chExt cx="6770266" cy="2719046"/>
          </a:xfrm>
        </p:grpSpPr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8071" y="2227018"/>
              <a:ext cx="5648870" cy="2719046"/>
            </a:xfrm>
            <a:prstGeom prst="rect">
              <a:avLst/>
            </a:prstGeom>
          </p:spPr>
        </p:pic>
        <p:pic>
          <p:nvPicPr>
            <p:cNvPr id="17" name="图片 16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9852" t="27742" r="39084" b="27769"/>
            <a:stretch/>
          </p:blipFill>
          <p:spPr>
            <a:xfrm>
              <a:off x="66675" y="2981325"/>
              <a:ext cx="4562475" cy="1209676"/>
            </a:xfrm>
            <a:prstGeom prst="rect">
              <a:avLst/>
            </a:prstGeom>
          </p:spPr>
        </p:pic>
      </p:grpSp>
      <p:sp>
        <p:nvSpPr>
          <p:cNvPr id="18" name="内容占位符 2"/>
          <p:cNvSpPr>
            <a:spLocks noGrp="1"/>
          </p:cNvSpPr>
          <p:nvPr>
            <p:ph idx="1"/>
          </p:nvPr>
        </p:nvSpPr>
        <p:spPr>
          <a:xfrm>
            <a:off x="563880" y="1500344"/>
            <a:ext cx="6556899" cy="40139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need to have cutting path starting or ending at middle of edges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563880" y="4527247"/>
            <a:ext cx="42306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need to have intersecting cutting paths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563880" y="2737106"/>
            <a:ext cx="5032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need to have cutting path stretching across edges</a:t>
            </a: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1134" y="3154855"/>
            <a:ext cx="7172325" cy="1323975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8331617" y="4832571"/>
            <a:ext cx="31544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Only applicable for</a:t>
            </a:r>
          </a:p>
          <a:p>
            <a:pPr algn="ctr"/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simply-connected cell</a:t>
            </a:r>
            <a:endParaRPr lang="zh-CN" altLang="en-US" sz="24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D001BC2E-C549-4780-9314-7662C6D8EE10}"/>
              </a:ext>
            </a:extLst>
          </p:cNvPr>
          <p:cNvSpPr/>
          <p:nvPr/>
        </p:nvSpPr>
        <p:spPr>
          <a:xfrm>
            <a:off x="3818393" y="6443222"/>
            <a:ext cx="40179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URL: https://arxiv.org/abs/2001.09577v1</a:t>
            </a:r>
          </a:p>
        </p:txBody>
      </p:sp>
    </p:spTree>
    <p:extLst>
      <p:ext uri="{BB962C8B-B14F-4D97-AF65-F5344CB8AC3E}">
        <p14:creationId xmlns:p14="http://schemas.microsoft.com/office/powerpoint/2010/main" val="437004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000"/>
    </mc:Choice>
    <mc:Fallback xmlns="">
      <p:transition spd="slow" advTm="7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3BBE38C0-F074-44E2-97D3-6719A1B16B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965" y="891709"/>
            <a:ext cx="4486449" cy="3703407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10491" y="401242"/>
            <a:ext cx="10841182" cy="1383378"/>
          </a:xfrm>
        </p:spPr>
        <p:txBody>
          <a:bodyPr anchor="t">
            <a:noAutofit/>
          </a:bodyPr>
          <a:lstStyle/>
          <a:p>
            <a:pPr fontAlgn="t"/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Previous Work</a:t>
            </a:r>
            <a:b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Complexity for Simply-connected Cells</a:t>
            </a:r>
            <a:b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810492" y="4830055"/>
                <a:ext cx="10141676" cy="147732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 a simply-connected cell with </a:t>
                </a: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𝐾</m:t>
                    </m:r>
                  </m:oMath>
                </a14:m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edges, the number of divisions is</a:t>
                </a:r>
              </a:p>
              <a:p>
                <a:endPara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4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Φ</m:t>
                      </m:r>
                      <m:d>
                        <m:dPr>
                          <m:ctrlP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𝐾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𝐾</m:t>
                          </m:r>
                        </m:sup>
                      </m:sSup>
                    </m:oMath>
                  </m:oMathPara>
                </a14:m>
                <a:endParaRPr lang="en-US" altLang="zh-CN" sz="2400" b="0" dirty="0"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492" y="4830055"/>
                <a:ext cx="10141676" cy="1477328"/>
              </a:xfrm>
              <a:prstGeom prst="rect">
                <a:avLst/>
              </a:prstGeom>
              <a:blipFill>
                <a:blip r:embed="rId4"/>
                <a:stretch>
                  <a:fillRect l="-962" t="-32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直接连接符 11"/>
          <p:cNvCxnSpPr>
            <a:cxnSpLocks/>
          </p:cNvCxnSpPr>
          <p:nvPr/>
        </p:nvCxnSpPr>
        <p:spPr>
          <a:xfrm>
            <a:off x="6096000" y="1375146"/>
            <a:ext cx="0" cy="321997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3" name="矩形 362">
            <a:extLst>
              <a:ext uri="{FF2B5EF4-FFF2-40B4-BE49-F238E27FC236}">
                <a16:creationId xmlns:a16="http://schemas.microsoft.com/office/drawing/2014/main" id="{DFAF9388-607D-41AD-AD00-EEC8EC5AC65F}"/>
              </a:ext>
            </a:extLst>
          </p:cNvPr>
          <p:cNvSpPr/>
          <p:nvPr/>
        </p:nvSpPr>
        <p:spPr>
          <a:xfrm>
            <a:off x="3818393" y="6443222"/>
            <a:ext cx="40179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URL: https://arxiv.org/abs/2001.09577v1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7C1E0F7-3AC2-4498-BD41-6CDDD5A404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038" y="1520113"/>
            <a:ext cx="4900443" cy="2064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1219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8294" y="415716"/>
            <a:ext cx="11260074" cy="904351"/>
          </a:xfrm>
        </p:spPr>
        <p:txBody>
          <a:bodyPr anchor="t">
            <a:noAutofit/>
          </a:bodyPr>
          <a:lstStyle/>
          <a:p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Contribution 1: Problem Modeling</a:t>
            </a:r>
            <a:b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Necessary Constraints of the Environment Settings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67B4847-6853-4F2F-9775-3AE458CE4DAE}"/>
              </a:ext>
            </a:extLst>
          </p:cNvPr>
          <p:cNvSpPr txBox="1"/>
          <p:nvPr/>
        </p:nvSpPr>
        <p:spPr>
          <a:xfrm>
            <a:off x="828294" y="1438287"/>
            <a:ext cx="1045883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original problem can be modelled into topological graph as long as:</a:t>
            </a:r>
          </a:p>
          <a:p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AutoNum type="arabicParenBoth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singular configurations and their 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neighbours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are abandoned</a:t>
            </a:r>
          </a:p>
          <a:p>
            <a:pPr marL="342900" indent="-342900">
              <a:buAutoNum type="arabicParenBoth"/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Tx/>
              <a:buAutoNum type="arabicParenBoth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constraints are defined in the joint-space and the thresholds are described by strict inequalities.</a:t>
            </a:r>
          </a:p>
          <a:p>
            <a:pPr marL="342900" indent="-342900">
              <a:buAutoNum type="arabicParenBoth"/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(see the proof in the paper)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2457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000"/>
    </mc:Choice>
    <mc:Fallback xmlns="">
      <p:transition spd="slow" advTm="25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8294" y="415716"/>
            <a:ext cx="11260074" cy="1059793"/>
          </a:xfrm>
        </p:spPr>
        <p:txBody>
          <a:bodyPr anchor="t">
            <a:noAutofit/>
          </a:bodyPr>
          <a:lstStyle/>
          <a:p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Contribution 1: Problem Modeling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(Haven’t finished this page)</a:t>
            </a:r>
            <a:b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Examples of non Simply-connected Cells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CC83C78E-3F75-4E4F-BF4D-02E002E5021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4341" y="1882428"/>
            <a:ext cx="1547400" cy="1652720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A4195B89-29A1-40D3-B018-5819D119AC0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7759" y="1870183"/>
            <a:ext cx="1615876" cy="1664965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886B3F61-5B8D-4C4D-8C1E-F5D2DA22B7D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4342" y="3810122"/>
            <a:ext cx="1551202" cy="1652720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FE1098D7-D0F2-40DE-A5E0-CC333FE8822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7759" y="3810123"/>
            <a:ext cx="1615876" cy="1664966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F0ACB9BE-ED1E-4285-8C3A-7512767D306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1738" y="2749656"/>
            <a:ext cx="3006630" cy="3006630"/>
          </a:xfrm>
          <a:prstGeom prst="rect">
            <a:avLst/>
          </a:prstGeom>
        </p:spPr>
      </p:pic>
      <p:pic>
        <p:nvPicPr>
          <p:cNvPr id="37" name="图片 36">
            <a:extLst>
              <a:ext uri="{FF2B5EF4-FFF2-40B4-BE49-F238E27FC236}">
                <a16:creationId xmlns:a16="http://schemas.microsoft.com/office/drawing/2014/main" id="{F8EBD853-77D8-4B55-B702-B068AD80FFA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88" y="1879458"/>
            <a:ext cx="1655690" cy="1655690"/>
          </a:xfrm>
          <a:prstGeom prst="rect">
            <a:avLst/>
          </a:prstGeom>
        </p:spPr>
      </p:pic>
      <p:pic>
        <p:nvPicPr>
          <p:cNvPr id="39" name="图片 38">
            <a:extLst>
              <a:ext uri="{FF2B5EF4-FFF2-40B4-BE49-F238E27FC236}">
                <a16:creationId xmlns:a16="http://schemas.microsoft.com/office/drawing/2014/main" id="{7297813C-F16B-439E-BF05-4D5727C5E922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8104" y="1870183"/>
            <a:ext cx="1652721" cy="1652721"/>
          </a:xfrm>
          <a:prstGeom prst="rect">
            <a:avLst/>
          </a:prstGeom>
        </p:spPr>
      </p:pic>
      <p:pic>
        <p:nvPicPr>
          <p:cNvPr id="41" name="图片 40">
            <a:extLst>
              <a:ext uri="{FF2B5EF4-FFF2-40B4-BE49-F238E27FC236}">
                <a16:creationId xmlns:a16="http://schemas.microsoft.com/office/drawing/2014/main" id="{B9F1EED6-C027-4F8B-AFF8-50919CA86A47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88" y="3810122"/>
            <a:ext cx="1655691" cy="1655691"/>
          </a:xfrm>
          <a:prstGeom prst="rect">
            <a:avLst/>
          </a:prstGeom>
        </p:spPr>
      </p:pic>
      <p:pic>
        <p:nvPicPr>
          <p:cNvPr id="43" name="图片 42">
            <a:extLst>
              <a:ext uri="{FF2B5EF4-FFF2-40B4-BE49-F238E27FC236}">
                <a16:creationId xmlns:a16="http://schemas.microsoft.com/office/drawing/2014/main" id="{9D628B7A-39C7-4ECA-A801-15FE4853FF38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8104" y="3810122"/>
            <a:ext cx="1655691" cy="1655691"/>
          </a:xfrm>
          <a:prstGeom prst="rect">
            <a:avLst/>
          </a:prstGeom>
        </p:spPr>
      </p:pic>
      <p:sp>
        <p:nvSpPr>
          <p:cNvPr id="44" name="右大括号 43">
            <a:extLst>
              <a:ext uri="{FF2B5EF4-FFF2-40B4-BE49-F238E27FC236}">
                <a16:creationId xmlns:a16="http://schemas.microsoft.com/office/drawing/2014/main" id="{637C6FBD-69CB-4DAE-86AC-4F0E9B89EFAE}"/>
              </a:ext>
            </a:extLst>
          </p:cNvPr>
          <p:cNvSpPr/>
          <p:nvPr/>
        </p:nvSpPr>
        <p:spPr>
          <a:xfrm>
            <a:off x="8283698" y="1341946"/>
            <a:ext cx="481161" cy="5227747"/>
          </a:xfrm>
          <a:prstGeom prst="rightBrace">
            <a:avLst>
              <a:gd name="adj1" fmla="val 103353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0030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000"/>
    </mc:Choice>
    <mc:Fallback xmlns="">
      <p:transition spd="slow" advTm="25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8294" y="415716"/>
            <a:ext cx="11260074" cy="1200329"/>
          </a:xfrm>
        </p:spPr>
        <p:txBody>
          <a:bodyPr anchor="t">
            <a:noAutofit/>
          </a:bodyPr>
          <a:lstStyle/>
          <a:p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Contribution 1: Problem Modeling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(Haven’t finished this page)</a:t>
            </a:r>
            <a:b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Examples of non Binary Value Quality Measurements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5854" y="1960935"/>
            <a:ext cx="2891661" cy="289166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010" y="3469439"/>
            <a:ext cx="2538210" cy="152292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010" y="1914645"/>
            <a:ext cx="2538210" cy="1522927"/>
          </a:xfrm>
          <a:prstGeom prst="rect">
            <a:avLst/>
          </a:prstGeom>
        </p:spPr>
      </p:pic>
      <p:cxnSp>
        <p:nvCxnSpPr>
          <p:cNvPr id="6" name="直接箭头连接符 5"/>
          <p:cNvCxnSpPr>
            <a:cxnSpLocks/>
            <a:endCxn id="5" idx="1"/>
          </p:cNvCxnSpPr>
          <p:nvPr/>
        </p:nvCxnSpPr>
        <p:spPr>
          <a:xfrm flipV="1">
            <a:off x="4148254" y="2676109"/>
            <a:ext cx="2178756" cy="109795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箭头连接符 6"/>
          <p:cNvCxnSpPr>
            <a:cxnSpLocks/>
            <a:endCxn id="4" idx="1"/>
          </p:cNvCxnSpPr>
          <p:nvPr/>
        </p:nvCxnSpPr>
        <p:spPr>
          <a:xfrm>
            <a:off x="3334215" y="4022591"/>
            <a:ext cx="2992795" cy="20831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9005912" y="2491442"/>
            <a:ext cx="22044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 maneuverability</a:t>
            </a:r>
          </a:p>
        </p:txBody>
      </p:sp>
      <p:sp>
        <p:nvSpPr>
          <p:cNvPr id="13" name="矩形 12"/>
          <p:cNvSpPr/>
          <p:nvPr/>
        </p:nvSpPr>
        <p:spPr>
          <a:xfrm>
            <a:off x="9005912" y="4046236"/>
            <a:ext cx="21659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Low maneuverability</a:t>
            </a:r>
          </a:p>
        </p:txBody>
      </p:sp>
      <p:sp>
        <p:nvSpPr>
          <p:cNvPr id="14" name="矩形 13"/>
          <p:cNvSpPr/>
          <p:nvPr/>
        </p:nvSpPr>
        <p:spPr>
          <a:xfrm>
            <a:off x="11325436" y="2279443"/>
            <a:ext cx="198117" cy="2316258"/>
          </a:xfrm>
          <a:prstGeom prst="rect">
            <a:avLst/>
          </a:prstGeom>
          <a:gradFill>
            <a:gsLst>
              <a:gs pos="0">
                <a:srgbClr val="7AFEFE"/>
              </a:gs>
              <a:gs pos="100000">
                <a:srgbClr val="7A7B7B"/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733192" y="1463157"/>
            <a:ext cx="41969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Manipulability of configurations</a:t>
            </a:r>
            <a:endParaRPr lang="zh-CN" altLang="en-US" sz="2400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182DCD2A-C47C-47C2-8947-9B22D316C925}"/>
              </a:ext>
            </a:extLst>
          </p:cNvPr>
          <p:cNvSpPr txBox="1"/>
          <p:nvPr/>
        </p:nvSpPr>
        <p:spPr>
          <a:xfrm>
            <a:off x="1096074" y="5524842"/>
            <a:ext cx="99998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nonlinear thresholds are applied, more complicated topological graph appears.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459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000"/>
    </mc:Choice>
    <mc:Fallback xmlns="">
      <p:transition spd="slow" advTm="25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97915"/>
          </a:xfrm>
        </p:spPr>
        <p:txBody>
          <a:bodyPr anchor="t">
            <a:noAutofit/>
          </a:bodyPr>
          <a:lstStyle/>
          <a:p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Contribution 2: A Systematic Solution of Topological Graphs</a:t>
            </a:r>
            <a:b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/>
              <p:cNvSpPr txBox="1"/>
              <p:nvPr/>
            </p:nvSpPr>
            <p:spPr>
              <a:xfrm>
                <a:off x="563880" y="1928376"/>
                <a:ext cx="10756471" cy="36933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structures of arbitrary-shape cells can be classified through their genus</a:t>
                </a:r>
              </a:p>
              <a:p>
                <a:endPara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deduction goes as follows: </a:t>
                </a:r>
              </a:p>
              <a:p>
                <a:endParaRPr lang="en-US" altLang="zh-CN" dirty="0"/>
              </a:p>
              <a:p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=&gt;   Discarding some equivalent divisions, the genus-1 cells are finitely solvable.</a:t>
                </a:r>
              </a:p>
              <a:p>
                <a:endPara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=&gt;   Propose a three-stage solver for genus-2 cells with proven finiteness of divisions.</a:t>
                </a:r>
              </a:p>
              <a:p>
                <a:endPara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=&gt;   Present an </a:t>
                </a:r>
                <a14:m>
                  <m:oMath xmlns:m="http://schemas.openxmlformats.org/officeDocument/2006/math">
                    <m:r>
                      <a:rPr lang="en-US" altLang="zh-CN" sz="2400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+1)</m:t>
                    </m:r>
                  </m:oMath>
                </a14:m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-stage solver for genus-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</m:oMath>
                </a14:m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cells.</a:t>
                </a:r>
              </a:p>
              <a:p>
                <a:endPara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880" y="1928376"/>
                <a:ext cx="10756471" cy="3693319"/>
              </a:xfrm>
              <a:prstGeom prst="rect">
                <a:avLst/>
              </a:prstGeom>
              <a:blipFill>
                <a:blip r:embed="rId3"/>
                <a:stretch>
                  <a:fillRect l="-907" t="-132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20139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2000"/>
    </mc:Choice>
    <mc:Fallback xmlns="">
      <p:transition advTm="12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25525"/>
          </a:xfrm>
        </p:spPr>
        <p:txBody>
          <a:bodyPr anchor="t">
            <a:noAutofit/>
          </a:bodyPr>
          <a:lstStyle/>
          <a:p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Contribution 2: A Systematic Solution of Topological Graphs 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Solution of Genus-one Cells</a:t>
            </a:r>
            <a:b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544298" y="1233612"/>
            <a:ext cx="9543121" cy="61617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Equivalence 1: The disconnected inner part is negligible.</a:t>
            </a:r>
          </a:p>
        </p:txBody>
      </p:sp>
      <p:grpSp>
        <p:nvGrpSpPr>
          <p:cNvPr id="93" name="组合 92">
            <a:extLst>
              <a:ext uri="{FF2B5EF4-FFF2-40B4-BE49-F238E27FC236}">
                <a16:creationId xmlns:a16="http://schemas.microsoft.com/office/drawing/2014/main" id="{BF68EBFF-E20A-4D74-8ADD-6B3F496A3A56}"/>
              </a:ext>
            </a:extLst>
          </p:cNvPr>
          <p:cNvGrpSpPr/>
          <p:nvPr/>
        </p:nvGrpSpPr>
        <p:grpSpPr>
          <a:xfrm>
            <a:off x="1507696" y="2920634"/>
            <a:ext cx="1316248" cy="1306974"/>
            <a:chOff x="-1579371" y="-2792310"/>
            <a:chExt cx="2323364" cy="2306994"/>
          </a:xfrm>
        </p:grpSpPr>
        <p:sp>
          <p:nvSpPr>
            <p:cNvPr id="94" name="椭圆 93"/>
            <p:cNvSpPr/>
            <p:nvPr/>
          </p:nvSpPr>
          <p:spPr>
            <a:xfrm>
              <a:off x="-1280166" y="-2502898"/>
              <a:ext cx="1708728" cy="1708728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95" name="椭圆 94"/>
            <p:cNvSpPr/>
            <p:nvPr/>
          </p:nvSpPr>
          <p:spPr>
            <a:xfrm>
              <a:off x="-776784" y="-1999516"/>
              <a:ext cx="701964" cy="701964"/>
            </a:xfrm>
            <a:prstGeom prst="ellipse">
              <a:avLst/>
            </a:prstGeom>
            <a:solidFill>
              <a:srgbClr val="C8C8C8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98" name="弧形 97">
              <a:extLst>
                <a:ext uri="{FF2B5EF4-FFF2-40B4-BE49-F238E27FC236}">
                  <a16:creationId xmlns:a16="http://schemas.microsoft.com/office/drawing/2014/main" id="{77DDD44A-2732-4881-9FE4-864B8198426A}"/>
                </a:ext>
              </a:extLst>
            </p:cNvPr>
            <p:cNvSpPr/>
            <p:nvPr/>
          </p:nvSpPr>
          <p:spPr>
            <a:xfrm>
              <a:off x="-530364" y="-2792310"/>
              <a:ext cx="1236475" cy="1236475"/>
            </a:xfrm>
            <a:prstGeom prst="arc">
              <a:avLst>
                <a:gd name="adj1" fmla="val 12701858"/>
                <a:gd name="adj2" fmla="val 3455878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9" name="弧形 98">
              <a:extLst>
                <a:ext uri="{FF2B5EF4-FFF2-40B4-BE49-F238E27FC236}">
                  <a16:creationId xmlns:a16="http://schemas.microsoft.com/office/drawing/2014/main" id="{5F83B6BE-E92D-4D3A-94E7-4DA498C418B3}"/>
                </a:ext>
              </a:extLst>
            </p:cNvPr>
            <p:cNvSpPr/>
            <p:nvPr/>
          </p:nvSpPr>
          <p:spPr>
            <a:xfrm>
              <a:off x="-1579371" y="-2790971"/>
              <a:ext cx="1236475" cy="1236475"/>
            </a:xfrm>
            <a:prstGeom prst="arc">
              <a:avLst>
                <a:gd name="adj1" fmla="val 7277682"/>
                <a:gd name="adj2" fmla="val 19609149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" name="弧形 99">
              <a:extLst>
                <a:ext uri="{FF2B5EF4-FFF2-40B4-BE49-F238E27FC236}">
                  <a16:creationId xmlns:a16="http://schemas.microsoft.com/office/drawing/2014/main" id="{969F700A-B1E6-4E58-9F19-37181AA22AA2}"/>
                </a:ext>
              </a:extLst>
            </p:cNvPr>
            <p:cNvSpPr/>
            <p:nvPr/>
          </p:nvSpPr>
          <p:spPr>
            <a:xfrm>
              <a:off x="-1568486" y="-1721792"/>
              <a:ext cx="1236476" cy="1236476"/>
            </a:xfrm>
            <a:prstGeom prst="arc">
              <a:avLst>
                <a:gd name="adj1" fmla="val 1879998"/>
                <a:gd name="adj2" fmla="val 14198932"/>
              </a:avLst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2" name="弧形 101">
              <a:extLst>
                <a:ext uri="{FF2B5EF4-FFF2-40B4-BE49-F238E27FC236}">
                  <a16:creationId xmlns:a16="http://schemas.microsoft.com/office/drawing/2014/main" id="{989F1C2A-FC1A-42F6-8666-09DA3E0D45C8}"/>
                </a:ext>
              </a:extLst>
            </p:cNvPr>
            <p:cNvSpPr/>
            <p:nvPr/>
          </p:nvSpPr>
          <p:spPr>
            <a:xfrm>
              <a:off x="-497514" y="-1737465"/>
              <a:ext cx="1241507" cy="1241507"/>
            </a:xfrm>
            <a:prstGeom prst="arc">
              <a:avLst>
                <a:gd name="adj1" fmla="val 18056206"/>
                <a:gd name="adj2" fmla="val 8967522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1498871" y="5205637"/>
            <a:ext cx="2179761" cy="1244378"/>
            <a:chOff x="563875" y="4341375"/>
            <a:chExt cx="4041133" cy="2306994"/>
          </a:xfrm>
        </p:grpSpPr>
        <p:sp>
          <p:nvSpPr>
            <p:cNvPr id="103" name="椭圆 102">
              <a:extLst>
                <a:ext uri="{FF2B5EF4-FFF2-40B4-BE49-F238E27FC236}">
                  <a16:creationId xmlns:a16="http://schemas.microsoft.com/office/drawing/2014/main" id="{EEB3FF16-46BD-49AD-B497-22DF58AE1940}"/>
                </a:ext>
              </a:extLst>
            </p:cNvPr>
            <p:cNvSpPr/>
            <p:nvPr/>
          </p:nvSpPr>
          <p:spPr>
            <a:xfrm>
              <a:off x="863085" y="4630787"/>
              <a:ext cx="1708728" cy="1708728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04" name="椭圆 103">
              <a:extLst>
                <a:ext uri="{FF2B5EF4-FFF2-40B4-BE49-F238E27FC236}">
                  <a16:creationId xmlns:a16="http://schemas.microsoft.com/office/drawing/2014/main" id="{F76D0BB3-A67E-428B-8D65-AF66D4B5618D}"/>
                </a:ext>
              </a:extLst>
            </p:cNvPr>
            <p:cNvSpPr/>
            <p:nvPr/>
          </p:nvSpPr>
          <p:spPr>
            <a:xfrm>
              <a:off x="3903044" y="5134169"/>
              <a:ext cx="701964" cy="701964"/>
            </a:xfrm>
            <a:prstGeom prst="ellipse">
              <a:avLst/>
            </a:prstGeom>
            <a:solidFill>
              <a:srgbClr val="C8C8C8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05" name="文本框 104">
              <a:extLst>
                <a:ext uri="{FF2B5EF4-FFF2-40B4-BE49-F238E27FC236}">
                  <a16:creationId xmlns:a16="http://schemas.microsoft.com/office/drawing/2014/main" id="{6E014AD9-99E3-474C-BC8E-7F8C79E8F5F6}"/>
                </a:ext>
              </a:extLst>
            </p:cNvPr>
            <p:cNvSpPr txBox="1"/>
            <p:nvPr/>
          </p:nvSpPr>
          <p:spPr>
            <a:xfrm>
              <a:off x="563875" y="4344175"/>
              <a:ext cx="844591" cy="6847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①</a:t>
              </a:r>
            </a:p>
          </p:txBody>
        </p:sp>
        <p:sp>
          <p:nvSpPr>
            <p:cNvPr id="106" name="文本框 105">
              <a:extLst>
                <a:ext uri="{FF2B5EF4-FFF2-40B4-BE49-F238E27FC236}">
                  <a16:creationId xmlns:a16="http://schemas.microsoft.com/office/drawing/2014/main" id="{3A946BB3-9FCA-4CE3-A980-2FDCA4D5954E}"/>
                </a:ext>
              </a:extLst>
            </p:cNvPr>
            <p:cNvSpPr txBox="1"/>
            <p:nvPr/>
          </p:nvSpPr>
          <p:spPr>
            <a:xfrm>
              <a:off x="2136765" y="5921392"/>
              <a:ext cx="821189" cy="6847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②</a:t>
              </a:r>
            </a:p>
          </p:txBody>
        </p:sp>
        <p:sp>
          <p:nvSpPr>
            <p:cNvPr id="107" name="弧形 106">
              <a:extLst>
                <a:ext uri="{FF2B5EF4-FFF2-40B4-BE49-F238E27FC236}">
                  <a16:creationId xmlns:a16="http://schemas.microsoft.com/office/drawing/2014/main" id="{4B4CCBF6-FE9E-47BF-A425-F99E9F6ACD94}"/>
                </a:ext>
              </a:extLst>
            </p:cNvPr>
            <p:cNvSpPr/>
            <p:nvPr/>
          </p:nvSpPr>
          <p:spPr>
            <a:xfrm>
              <a:off x="1612887" y="4341375"/>
              <a:ext cx="1236475" cy="1236475"/>
            </a:xfrm>
            <a:prstGeom prst="arc">
              <a:avLst>
                <a:gd name="adj1" fmla="val 12701858"/>
                <a:gd name="adj2" fmla="val 3455878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8" name="弧形 107">
              <a:extLst>
                <a:ext uri="{FF2B5EF4-FFF2-40B4-BE49-F238E27FC236}">
                  <a16:creationId xmlns:a16="http://schemas.microsoft.com/office/drawing/2014/main" id="{5E3BDEAF-30DD-49AB-98B1-FA1BDCDF1C11}"/>
                </a:ext>
              </a:extLst>
            </p:cNvPr>
            <p:cNvSpPr/>
            <p:nvPr/>
          </p:nvSpPr>
          <p:spPr>
            <a:xfrm>
              <a:off x="563880" y="4342714"/>
              <a:ext cx="1236475" cy="1236475"/>
            </a:xfrm>
            <a:prstGeom prst="arc">
              <a:avLst>
                <a:gd name="adj1" fmla="val 7277682"/>
                <a:gd name="adj2" fmla="val 19609149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9" name="弧形 108">
              <a:extLst>
                <a:ext uri="{FF2B5EF4-FFF2-40B4-BE49-F238E27FC236}">
                  <a16:creationId xmlns:a16="http://schemas.microsoft.com/office/drawing/2014/main" id="{78E977FC-1033-4988-9DDE-04006D457A2B}"/>
                </a:ext>
              </a:extLst>
            </p:cNvPr>
            <p:cNvSpPr/>
            <p:nvPr/>
          </p:nvSpPr>
          <p:spPr>
            <a:xfrm>
              <a:off x="574765" y="5411893"/>
              <a:ext cx="1236476" cy="1236476"/>
            </a:xfrm>
            <a:prstGeom prst="arc">
              <a:avLst>
                <a:gd name="adj1" fmla="val 1879998"/>
                <a:gd name="adj2" fmla="val 14198932"/>
              </a:avLst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0" name="弧形 109">
              <a:extLst>
                <a:ext uri="{FF2B5EF4-FFF2-40B4-BE49-F238E27FC236}">
                  <a16:creationId xmlns:a16="http://schemas.microsoft.com/office/drawing/2014/main" id="{411D1E19-A700-4C26-B6C0-57F7E185B5C8}"/>
                </a:ext>
              </a:extLst>
            </p:cNvPr>
            <p:cNvSpPr/>
            <p:nvPr/>
          </p:nvSpPr>
          <p:spPr>
            <a:xfrm>
              <a:off x="1645737" y="5396220"/>
              <a:ext cx="1241507" cy="1241507"/>
            </a:xfrm>
            <a:prstGeom prst="arc">
              <a:avLst>
                <a:gd name="adj1" fmla="val 18056206"/>
                <a:gd name="adj2" fmla="val 8967522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11" name="文本框 110">
              <a:extLst>
                <a:ext uri="{FF2B5EF4-FFF2-40B4-BE49-F238E27FC236}">
                  <a16:creationId xmlns:a16="http://schemas.microsoft.com/office/drawing/2014/main" id="{9C3CE8AE-6DC7-42B2-82D7-DA1C67DB74C6}"/>
                </a:ext>
              </a:extLst>
            </p:cNvPr>
            <p:cNvSpPr txBox="1"/>
            <p:nvPr/>
          </p:nvSpPr>
          <p:spPr>
            <a:xfrm>
              <a:off x="2947569" y="4853400"/>
              <a:ext cx="765330" cy="13123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+</a:t>
              </a:r>
              <a:endParaRPr lang="zh-CN" alt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70" name="组合 169"/>
          <p:cNvGrpSpPr/>
          <p:nvPr/>
        </p:nvGrpSpPr>
        <p:grpSpPr>
          <a:xfrm>
            <a:off x="6970955" y="5205637"/>
            <a:ext cx="1931647" cy="1244409"/>
            <a:chOff x="7800256" y="4639963"/>
            <a:chExt cx="3581229" cy="2307103"/>
          </a:xfrm>
        </p:grpSpPr>
        <p:sp>
          <p:nvSpPr>
            <p:cNvPr id="158" name="椭圆 157">
              <a:extLst>
                <a:ext uri="{FF2B5EF4-FFF2-40B4-BE49-F238E27FC236}">
                  <a16:creationId xmlns:a16="http://schemas.microsoft.com/office/drawing/2014/main" id="{0C693082-9B4A-40E4-A215-5BE9FEA0B349}"/>
                </a:ext>
              </a:extLst>
            </p:cNvPr>
            <p:cNvSpPr/>
            <p:nvPr/>
          </p:nvSpPr>
          <p:spPr>
            <a:xfrm>
              <a:off x="10679521" y="5440858"/>
              <a:ext cx="701964" cy="701963"/>
            </a:xfrm>
            <a:prstGeom prst="ellipse">
              <a:avLst/>
            </a:prstGeom>
            <a:solidFill>
              <a:srgbClr val="C8C8C8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9" name="弧形 158">
              <a:extLst>
                <a:ext uri="{FF2B5EF4-FFF2-40B4-BE49-F238E27FC236}">
                  <a16:creationId xmlns:a16="http://schemas.microsoft.com/office/drawing/2014/main" id="{F208E1E5-85AE-43F8-A61A-CDFCB4843CB7}"/>
                </a:ext>
              </a:extLst>
            </p:cNvPr>
            <p:cNvSpPr/>
            <p:nvPr/>
          </p:nvSpPr>
          <p:spPr>
            <a:xfrm>
              <a:off x="8870524" y="4639963"/>
              <a:ext cx="1236477" cy="1236474"/>
            </a:xfrm>
            <a:prstGeom prst="arc">
              <a:avLst>
                <a:gd name="adj1" fmla="val 12701858"/>
                <a:gd name="adj2" fmla="val 3455878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0" name="弧形 159">
              <a:extLst>
                <a:ext uri="{FF2B5EF4-FFF2-40B4-BE49-F238E27FC236}">
                  <a16:creationId xmlns:a16="http://schemas.microsoft.com/office/drawing/2014/main" id="{A28F3048-962C-46EA-AE78-7294F37E2390}"/>
                </a:ext>
              </a:extLst>
            </p:cNvPr>
            <p:cNvSpPr/>
            <p:nvPr/>
          </p:nvSpPr>
          <p:spPr>
            <a:xfrm>
              <a:off x="7816816" y="4640910"/>
              <a:ext cx="1236477" cy="1236473"/>
            </a:xfrm>
            <a:prstGeom prst="arc">
              <a:avLst>
                <a:gd name="adj1" fmla="val 7277682"/>
                <a:gd name="adj2" fmla="val 19609149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1" name="弧形 160">
              <a:extLst>
                <a:ext uri="{FF2B5EF4-FFF2-40B4-BE49-F238E27FC236}">
                  <a16:creationId xmlns:a16="http://schemas.microsoft.com/office/drawing/2014/main" id="{C2BEC48E-49DB-4E4D-9E0C-DC7905BBA93C}"/>
                </a:ext>
              </a:extLst>
            </p:cNvPr>
            <p:cNvSpPr/>
            <p:nvPr/>
          </p:nvSpPr>
          <p:spPr>
            <a:xfrm>
              <a:off x="7800256" y="5710591"/>
              <a:ext cx="1236477" cy="1236475"/>
            </a:xfrm>
            <a:prstGeom prst="arc">
              <a:avLst>
                <a:gd name="adj1" fmla="val 1879998"/>
                <a:gd name="adj2" fmla="val 14198932"/>
              </a:avLst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2" name="弧形 161">
              <a:extLst>
                <a:ext uri="{FF2B5EF4-FFF2-40B4-BE49-F238E27FC236}">
                  <a16:creationId xmlns:a16="http://schemas.microsoft.com/office/drawing/2014/main" id="{37DA7974-510A-49B9-8B1B-71D1C9ECD572}"/>
                </a:ext>
              </a:extLst>
            </p:cNvPr>
            <p:cNvSpPr/>
            <p:nvPr/>
          </p:nvSpPr>
          <p:spPr>
            <a:xfrm>
              <a:off x="8878041" y="5704302"/>
              <a:ext cx="1241508" cy="1241507"/>
            </a:xfrm>
            <a:prstGeom prst="arc">
              <a:avLst>
                <a:gd name="adj1" fmla="val 18056206"/>
                <a:gd name="adj2" fmla="val 8967522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3" name="弧形 162">
              <a:extLst>
                <a:ext uri="{FF2B5EF4-FFF2-40B4-BE49-F238E27FC236}">
                  <a16:creationId xmlns:a16="http://schemas.microsoft.com/office/drawing/2014/main" id="{3EA74D14-B864-47A8-996F-E05D178D29F7}"/>
                </a:ext>
              </a:extLst>
            </p:cNvPr>
            <p:cNvSpPr/>
            <p:nvPr/>
          </p:nvSpPr>
          <p:spPr>
            <a:xfrm>
              <a:off x="8095298" y="4924895"/>
              <a:ext cx="1725035" cy="1725033"/>
            </a:xfrm>
            <a:prstGeom prst="arc">
              <a:avLst>
                <a:gd name="adj1" fmla="val 5310675"/>
                <a:gd name="adj2" fmla="val 10774186"/>
              </a:avLst>
            </a:prstGeom>
            <a:ln w="19050">
              <a:solidFill>
                <a:srgbClr val="3F6DC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4" name="弧形 163">
              <a:extLst>
                <a:ext uri="{FF2B5EF4-FFF2-40B4-BE49-F238E27FC236}">
                  <a16:creationId xmlns:a16="http://schemas.microsoft.com/office/drawing/2014/main" id="{F23845F4-2C99-4EBF-95EE-0434786D95C9}"/>
                </a:ext>
              </a:extLst>
            </p:cNvPr>
            <p:cNvSpPr/>
            <p:nvPr/>
          </p:nvSpPr>
          <p:spPr>
            <a:xfrm>
              <a:off x="8095298" y="4918543"/>
              <a:ext cx="1725035" cy="1725032"/>
            </a:xfrm>
            <a:prstGeom prst="arc">
              <a:avLst>
                <a:gd name="adj1" fmla="val 16264289"/>
                <a:gd name="adj2" fmla="val 21575260"/>
              </a:avLst>
            </a:prstGeom>
            <a:ln w="19050">
              <a:solidFill>
                <a:srgbClr val="3F6DC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5" name="任意多边形: 形状 20">
              <a:extLst>
                <a:ext uri="{FF2B5EF4-FFF2-40B4-BE49-F238E27FC236}">
                  <a16:creationId xmlns:a16="http://schemas.microsoft.com/office/drawing/2014/main" id="{41A8FDA4-B7E3-46B4-BC77-633AE57FFB70}"/>
                </a:ext>
              </a:extLst>
            </p:cNvPr>
            <p:cNvSpPr/>
            <p:nvPr/>
          </p:nvSpPr>
          <p:spPr>
            <a:xfrm>
              <a:off x="9813441" y="5120204"/>
              <a:ext cx="841830" cy="435428"/>
            </a:xfrm>
            <a:custGeom>
              <a:avLst/>
              <a:gdLst>
                <a:gd name="connsiteX0" fmla="*/ 841829 w 841829"/>
                <a:gd name="connsiteY0" fmla="*/ 435428 h 435428"/>
                <a:gd name="connsiteX1" fmla="*/ 464458 w 841829"/>
                <a:gd name="connsiteY1" fmla="*/ 130628 h 435428"/>
                <a:gd name="connsiteX2" fmla="*/ 0 w 841829"/>
                <a:gd name="connsiteY2" fmla="*/ 0 h 435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41829" h="435428">
                  <a:moveTo>
                    <a:pt x="841829" y="435428"/>
                  </a:moveTo>
                  <a:cubicBezTo>
                    <a:pt x="723296" y="319313"/>
                    <a:pt x="604763" y="203199"/>
                    <a:pt x="464458" y="130628"/>
                  </a:cubicBezTo>
                  <a:cubicBezTo>
                    <a:pt x="324153" y="58057"/>
                    <a:pt x="162076" y="29028"/>
                    <a:pt x="0" y="0"/>
                  </a:cubicBezTo>
                </a:path>
              </a:pathLst>
            </a:custGeom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6" name="任意多边形: 形状 21">
              <a:extLst>
                <a:ext uri="{FF2B5EF4-FFF2-40B4-BE49-F238E27FC236}">
                  <a16:creationId xmlns:a16="http://schemas.microsoft.com/office/drawing/2014/main" id="{26F9EC3B-22D9-43C7-BEF5-9ABB3CCE3B1C}"/>
                </a:ext>
              </a:extLst>
            </p:cNvPr>
            <p:cNvSpPr/>
            <p:nvPr/>
          </p:nvSpPr>
          <p:spPr>
            <a:xfrm>
              <a:off x="8992475" y="5779242"/>
              <a:ext cx="1647826" cy="100181"/>
            </a:xfrm>
            <a:custGeom>
              <a:avLst/>
              <a:gdLst>
                <a:gd name="connsiteX0" fmla="*/ 1647825 w 1647825"/>
                <a:gd name="connsiteY0" fmla="*/ 19050 h 100182"/>
                <a:gd name="connsiteX1" fmla="*/ 723900 w 1647825"/>
                <a:gd name="connsiteY1" fmla="*/ 100013 h 100182"/>
                <a:gd name="connsiteX2" fmla="*/ 0 w 1647825"/>
                <a:gd name="connsiteY2" fmla="*/ 0 h 100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47825" h="100182">
                  <a:moveTo>
                    <a:pt x="1647825" y="19050"/>
                  </a:moveTo>
                  <a:cubicBezTo>
                    <a:pt x="1323181" y="61119"/>
                    <a:pt x="998537" y="103188"/>
                    <a:pt x="723900" y="100013"/>
                  </a:cubicBezTo>
                  <a:cubicBezTo>
                    <a:pt x="449263" y="96838"/>
                    <a:pt x="224631" y="48419"/>
                    <a:pt x="0" y="0"/>
                  </a:cubicBezTo>
                </a:path>
              </a:pathLst>
            </a:custGeom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7" name="任意多边形: 形状 22">
              <a:extLst>
                <a:ext uri="{FF2B5EF4-FFF2-40B4-BE49-F238E27FC236}">
                  <a16:creationId xmlns:a16="http://schemas.microsoft.com/office/drawing/2014/main" id="{275888FB-088B-4050-8445-FA4833DF20FA}"/>
                </a:ext>
              </a:extLst>
            </p:cNvPr>
            <p:cNvSpPr/>
            <p:nvPr/>
          </p:nvSpPr>
          <p:spPr>
            <a:xfrm>
              <a:off x="8287624" y="6074517"/>
              <a:ext cx="2409827" cy="764262"/>
            </a:xfrm>
            <a:custGeom>
              <a:avLst/>
              <a:gdLst>
                <a:gd name="connsiteX0" fmla="*/ 2409825 w 2409825"/>
                <a:gd name="connsiteY0" fmla="*/ 0 h 764263"/>
                <a:gd name="connsiteX1" fmla="*/ 1162050 w 2409825"/>
                <a:gd name="connsiteY1" fmla="*/ 719138 h 764263"/>
                <a:gd name="connsiteX2" fmla="*/ 0 w 2409825"/>
                <a:gd name="connsiteY2" fmla="*/ 628650 h 764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09825" h="764263">
                  <a:moveTo>
                    <a:pt x="2409825" y="0"/>
                  </a:moveTo>
                  <a:cubicBezTo>
                    <a:pt x="1986756" y="307181"/>
                    <a:pt x="1563687" y="614363"/>
                    <a:pt x="1162050" y="719138"/>
                  </a:cubicBezTo>
                  <a:cubicBezTo>
                    <a:pt x="760413" y="823913"/>
                    <a:pt x="380206" y="726281"/>
                    <a:pt x="0" y="628650"/>
                  </a:cubicBezTo>
                </a:path>
              </a:pathLst>
            </a:custGeom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8" name="任意多边形: 形状 23">
              <a:extLst>
                <a:ext uri="{FF2B5EF4-FFF2-40B4-BE49-F238E27FC236}">
                  <a16:creationId xmlns:a16="http://schemas.microsoft.com/office/drawing/2014/main" id="{FAAF6F24-6A33-4645-99FF-FB7E384E84C4}"/>
                </a:ext>
              </a:extLst>
            </p:cNvPr>
            <p:cNvSpPr/>
            <p:nvPr/>
          </p:nvSpPr>
          <p:spPr>
            <a:xfrm>
              <a:off x="8427325" y="5941170"/>
              <a:ext cx="2222501" cy="523236"/>
            </a:xfrm>
            <a:custGeom>
              <a:avLst/>
              <a:gdLst>
                <a:gd name="connsiteX0" fmla="*/ 2222500 w 2222500"/>
                <a:gd name="connsiteY0" fmla="*/ 0 h 523236"/>
                <a:gd name="connsiteX1" fmla="*/ 806450 w 2222500"/>
                <a:gd name="connsiteY1" fmla="*/ 444500 h 523236"/>
                <a:gd name="connsiteX2" fmla="*/ 0 w 2222500"/>
                <a:gd name="connsiteY2" fmla="*/ 520700 h 523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22500" h="523236">
                  <a:moveTo>
                    <a:pt x="2222500" y="0"/>
                  </a:moveTo>
                  <a:cubicBezTo>
                    <a:pt x="1699683" y="178858"/>
                    <a:pt x="1176867" y="357717"/>
                    <a:pt x="806450" y="444500"/>
                  </a:cubicBezTo>
                  <a:cubicBezTo>
                    <a:pt x="436033" y="531283"/>
                    <a:pt x="218016" y="525991"/>
                    <a:pt x="0" y="520700"/>
                  </a:cubicBezTo>
                </a:path>
              </a:pathLst>
            </a:custGeom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9" name="任意多边形: 形状 24">
              <a:extLst>
                <a:ext uri="{FF2B5EF4-FFF2-40B4-BE49-F238E27FC236}">
                  <a16:creationId xmlns:a16="http://schemas.microsoft.com/office/drawing/2014/main" id="{B8397A1B-7B25-42A6-A8F5-7AC54C4AB7EB}"/>
                </a:ext>
              </a:extLst>
            </p:cNvPr>
            <p:cNvSpPr/>
            <p:nvPr/>
          </p:nvSpPr>
          <p:spPr>
            <a:xfrm>
              <a:off x="9697321" y="5325224"/>
              <a:ext cx="946151" cy="349250"/>
            </a:xfrm>
            <a:custGeom>
              <a:avLst/>
              <a:gdLst>
                <a:gd name="connsiteX0" fmla="*/ 946150 w 946150"/>
                <a:gd name="connsiteY0" fmla="*/ 349250 h 349250"/>
                <a:gd name="connsiteX1" fmla="*/ 444500 w 946150"/>
                <a:gd name="connsiteY1" fmla="*/ 76200 h 349250"/>
                <a:gd name="connsiteX2" fmla="*/ 0 w 946150"/>
                <a:gd name="connsiteY2" fmla="*/ 0 h 349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46150" h="349250">
                  <a:moveTo>
                    <a:pt x="946150" y="349250"/>
                  </a:moveTo>
                  <a:cubicBezTo>
                    <a:pt x="774171" y="241829"/>
                    <a:pt x="602192" y="134408"/>
                    <a:pt x="444500" y="76200"/>
                  </a:cubicBezTo>
                  <a:cubicBezTo>
                    <a:pt x="286808" y="17992"/>
                    <a:pt x="143404" y="8996"/>
                    <a:pt x="0" y="0"/>
                  </a:cubicBezTo>
                </a:path>
              </a:pathLst>
            </a:custGeom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54" name="文本框 153">
            <a:extLst>
              <a:ext uri="{FF2B5EF4-FFF2-40B4-BE49-F238E27FC236}">
                <a16:creationId xmlns:a16="http://schemas.microsoft.com/office/drawing/2014/main" id="{342B5056-E9AE-4F7C-95B2-2470CDC34FE0}"/>
              </a:ext>
            </a:extLst>
          </p:cNvPr>
          <p:cNvSpPr txBox="1"/>
          <p:nvPr/>
        </p:nvSpPr>
        <p:spPr>
          <a:xfrm rot="8100000">
            <a:off x="5928697" y="2928391"/>
            <a:ext cx="318743" cy="5130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endParaRPr lang="zh-CN" alt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7" name="文本框 156">
            <a:extLst>
              <a:ext uri="{FF2B5EF4-FFF2-40B4-BE49-F238E27FC236}">
                <a16:creationId xmlns:a16="http://schemas.microsoft.com/office/drawing/2014/main" id="{4EDBF8F1-981D-4B90-8BC0-9F9E692786BA}"/>
              </a:ext>
            </a:extLst>
          </p:cNvPr>
          <p:cNvSpPr txBox="1"/>
          <p:nvPr/>
        </p:nvSpPr>
        <p:spPr>
          <a:xfrm rot="2700000">
            <a:off x="9440339" y="2808562"/>
            <a:ext cx="431724" cy="5130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endParaRPr lang="zh-CN" alt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1" name="文本框 170">
            <a:extLst>
              <a:ext uri="{FF2B5EF4-FFF2-40B4-BE49-F238E27FC236}">
                <a16:creationId xmlns:a16="http://schemas.microsoft.com/office/drawing/2014/main" id="{342B5056-E9AE-4F7C-95B2-2470CDC34FE0}"/>
              </a:ext>
            </a:extLst>
          </p:cNvPr>
          <p:cNvSpPr txBox="1"/>
          <p:nvPr/>
        </p:nvSpPr>
        <p:spPr>
          <a:xfrm>
            <a:off x="6525640" y="3613917"/>
            <a:ext cx="318743" cy="5130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endParaRPr lang="zh-CN" alt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2" name="文本框 171">
            <a:extLst>
              <a:ext uri="{FF2B5EF4-FFF2-40B4-BE49-F238E27FC236}">
                <a16:creationId xmlns:a16="http://schemas.microsoft.com/office/drawing/2014/main" id="{342B5056-E9AE-4F7C-95B2-2470CDC34FE0}"/>
              </a:ext>
            </a:extLst>
          </p:cNvPr>
          <p:cNvSpPr txBox="1"/>
          <p:nvPr/>
        </p:nvSpPr>
        <p:spPr>
          <a:xfrm>
            <a:off x="8508664" y="3600677"/>
            <a:ext cx="318743" cy="5130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endParaRPr lang="zh-CN" alt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3" name="文本框 172">
            <a:extLst>
              <a:ext uri="{FF2B5EF4-FFF2-40B4-BE49-F238E27FC236}">
                <a16:creationId xmlns:a16="http://schemas.microsoft.com/office/drawing/2014/main" id="{342B5056-E9AE-4F7C-95B2-2470CDC34FE0}"/>
              </a:ext>
            </a:extLst>
          </p:cNvPr>
          <p:cNvSpPr txBox="1"/>
          <p:nvPr/>
        </p:nvSpPr>
        <p:spPr>
          <a:xfrm>
            <a:off x="7538631" y="2421878"/>
            <a:ext cx="4555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endParaRPr lang="zh-CN" alt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5" name="箭头: 右 207">
            <a:extLst>
              <a:ext uri="{FF2B5EF4-FFF2-40B4-BE49-F238E27FC236}">
                <a16:creationId xmlns:a16="http://schemas.microsoft.com/office/drawing/2014/main" id="{B10A9FEE-84F2-4040-A211-3C7F0998A799}"/>
              </a:ext>
            </a:extLst>
          </p:cNvPr>
          <p:cNvSpPr/>
          <p:nvPr/>
        </p:nvSpPr>
        <p:spPr>
          <a:xfrm rot="5400000" flipV="1">
            <a:off x="1827233" y="4585958"/>
            <a:ext cx="633600" cy="330987"/>
          </a:xfrm>
          <a:prstGeom prst="rightArrow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6" name="箭头: 右 207">
            <a:extLst>
              <a:ext uri="{FF2B5EF4-FFF2-40B4-BE49-F238E27FC236}">
                <a16:creationId xmlns:a16="http://schemas.microsoft.com/office/drawing/2014/main" id="{B10A9FEE-84F2-4040-A211-3C7F0998A799}"/>
              </a:ext>
            </a:extLst>
          </p:cNvPr>
          <p:cNvSpPr/>
          <p:nvPr/>
        </p:nvSpPr>
        <p:spPr>
          <a:xfrm flipV="1">
            <a:off x="3283640" y="3402160"/>
            <a:ext cx="1033038" cy="330987"/>
          </a:xfrm>
          <a:prstGeom prst="rightArrow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7" name="箭头: 右 207">
            <a:extLst>
              <a:ext uri="{FF2B5EF4-FFF2-40B4-BE49-F238E27FC236}">
                <a16:creationId xmlns:a16="http://schemas.microsoft.com/office/drawing/2014/main" id="{B10A9FEE-84F2-4040-A211-3C7F0998A799}"/>
              </a:ext>
            </a:extLst>
          </p:cNvPr>
          <p:cNvSpPr/>
          <p:nvPr/>
        </p:nvSpPr>
        <p:spPr>
          <a:xfrm flipV="1">
            <a:off x="4264159" y="5654648"/>
            <a:ext cx="1608166" cy="330987"/>
          </a:xfrm>
          <a:prstGeom prst="rightArrow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8" name="右大括号 177">
            <a:extLst>
              <a:ext uri="{FF2B5EF4-FFF2-40B4-BE49-F238E27FC236}">
                <a16:creationId xmlns:a16="http://schemas.microsoft.com/office/drawing/2014/main" id="{F2462502-7D7F-4546-93FC-AB2BE8A9CB62}"/>
              </a:ext>
            </a:extLst>
          </p:cNvPr>
          <p:cNvSpPr/>
          <p:nvPr/>
        </p:nvSpPr>
        <p:spPr>
          <a:xfrm rot="10800000">
            <a:off x="4538423" y="2218953"/>
            <a:ext cx="413123" cy="2386800"/>
          </a:xfrm>
          <a:prstGeom prst="rightBrace">
            <a:avLst>
              <a:gd name="adj1" fmla="val 43546"/>
              <a:gd name="adj2" fmla="val 43269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9" name="文本框 178">
            <a:extLst>
              <a:ext uri="{FF2B5EF4-FFF2-40B4-BE49-F238E27FC236}">
                <a16:creationId xmlns:a16="http://schemas.microsoft.com/office/drawing/2014/main" id="{342B5056-E9AE-4F7C-95B2-2470CDC34FE0}"/>
              </a:ext>
            </a:extLst>
          </p:cNvPr>
          <p:cNvSpPr txBox="1"/>
          <p:nvPr/>
        </p:nvSpPr>
        <p:spPr>
          <a:xfrm rot="5400000">
            <a:off x="7527611" y="4543301"/>
            <a:ext cx="439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endParaRPr lang="zh-CN" alt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0" name="文本框 179">
            <a:extLst>
              <a:ext uri="{FF2B5EF4-FFF2-40B4-BE49-F238E27FC236}">
                <a16:creationId xmlns:a16="http://schemas.microsoft.com/office/drawing/2014/main" id="{87AF4845-9CF9-4357-8ACD-7DD90EF5E8A5}"/>
              </a:ext>
            </a:extLst>
          </p:cNvPr>
          <p:cNvSpPr txBox="1"/>
          <p:nvPr/>
        </p:nvSpPr>
        <p:spPr>
          <a:xfrm>
            <a:off x="1078353" y="2221444"/>
            <a:ext cx="22845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Enforce connecting </a:t>
            </a:r>
          </a:p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cell 1 and cell 2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1" name="文本框 180">
            <a:extLst>
              <a:ext uri="{FF2B5EF4-FFF2-40B4-BE49-F238E27FC236}">
                <a16:creationId xmlns:a16="http://schemas.microsoft.com/office/drawing/2014/main" id="{7AC37FA4-D716-4055-B2D5-73BB756311DB}"/>
              </a:ext>
            </a:extLst>
          </p:cNvPr>
          <p:cNvSpPr txBox="1"/>
          <p:nvPr/>
        </p:nvSpPr>
        <p:spPr>
          <a:xfrm>
            <a:off x="49037" y="4179404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Unconnectable</a:t>
            </a:r>
          </a:p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area</a:t>
            </a:r>
          </a:p>
        </p:txBody>
      </p:sp>
      <p:sp>
        <p:nvSpPr>
          <p:cNvPr id="182" name="文本框 181">
            <a:extLst>
              <a:ext uri="{FF2B5EF4-FFF2-40B4-BE49-F238E27FC236}">
                <a16:creationId xmlns:a16="http://schemas.microsoft.com/office/drawing/2014/main" id="{65C0262E-D5CC-4B90-8D87-B225A6DB8485}"/>
              </a:ext>
            </a:extLst>
          </p:cNvPr>
          <p:cNvSpPr txBox="1"/>
          <p:nvPr/>
        </p:nvSpPr>
        <p:spPr>
          <a:xfrm>
            <a:off x="5884349" y="1737660"/>
            <a:ext cx="3983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 different divisions (having same cost)</a:t>
            </a:r>
          </a:p>
        </p:txBody>
      </p:sp>
      <p:sp>
        <p:nvSpPr>
          <p:cNvPr id="183" name="文本框 182">
            <a:extLst>
              <a:ext uri="{FF2B5EF4-FFF2-40B4-BE49-F238E27FC236}">
                <a16:creationId xmlns:a16="http://schemas.microsoft.com/office/drawing/2014/main" id="{10B5474A-5341-4D75-9AFD-66FA42A0C732}"/>
              </a:ext>
            </a:extLst>
          </p:cNvPr>
          <p:cNvSpPr txBox="1"/>
          <p:nvPr/>
        </p:nvSpPr>
        <p:spPr>
          <a:xfrm>
            <a:off x="8164283" y="6088176"/>
            <a:ext cx="40759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Solve the graph without inner cell</a:t>
            </a:r>
          </a:p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Place the inner cell arbitrarily afterwards</a:t>
            </a:r>
          </a:p>
        </p:txBody>
      </p:sp>
      <p:cxnSp>
        <p:nvCxnSpPr>
          <p:cNvPr id="185" name="曲线连接符 184"/>
          <p:cNvCxnSpPr>
            <a:stCxn id="181" idx="0"/>
            <a:endCxn id="95" idx="2"/>
          </p:cNvCxnSpPr>
          <p:nvPr/>
        </p:nvCxnSpPr>
        <p:spPr>
          <a:xfrm rot="5400000" flipH="1" flipV="1">
            <a:off x="1092730" y="3309751"/>
            <a:ext cx="610790" cy="1128516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5" name="组合 154">
            <a:extLst>
              <a:ext uri="{FF2B5EF4-FFF2-40B4-BE49-F238E27FC236}">
                <a16:creationId xmlns:a16="http://schemas.microsoft.com/office/drawing/2014/main" id="{499F01E7-2E58-467B-92B4-F75D9536EC7E}"/>
              </a:ext>
            </a:extLst>
          </p:cNvPr>
          <p:cNvGrpSpPr/>
          <p:nvPr/>
        </p:nvGrpSpPr>
        <p:grpSpPr>
          <a:xfrm>
            <a:off x="5105122" y="3357062"/>
            <a:ext cx="1293533" cy="1284419"/>
            <a:chOff x="3621951" y="914820"/>
            <a:chExt cx="2323364" cy="2306994"/>
          </a:xfrm>
        </p:grpSpPr>
        <p:sp>
          <p:nvSpPr>
            <p:cNvPr id="156" name="椭圆 155">
              <a:extLst>
                <a:ext uri="{FF2B5EF4-FFF2-40B4-BE49-F238E27FC236}">
                  <a16:creationId xmlns:a16="http://schemas.microsoft.com/office/drawing/2014/main" id="{64EEBE72-AD02-4116-885D-019568F1B8B4}"/>
                </a:ext>
              </a:extLst>
            </p:cNvPr>
            <p:cNvSpPr/>
            <p:nvPr/>
          </p:nvSpPr>
          <p:spPr>
            <a:xfrm rot="10800000">
              <a:off x="4430136" y="1721009"/>
              <a:ext cx="701964" cy="701964"/>
            </a:xfrm>
            <a:prstGeom prst="ellipse">
              <a:avLst/>
            </a:prstGeom>
            <a:solidFill>
              <a:srgbClr val="C8C8C8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84" name="弧形 183">
              <a:extLst>
                <a:ext uri="{FF2B5EF4-FFF2-40B4-BE49-F238E27FC236}">
                  <a16:creationId xmlns:a16="http://schemas.microsoft.com/office/drawing/2014/main" id="{3EB94445-AC5E-41B4-BC4F-9E1039B5A7F1}"/>
                </a:ext>
              </a:extLst>
            </p:cNvPr>
            <p:cNvSpPr/>
            <p:nvPr/>
          </p:nvSpPr>
          <p:spPr>
            <a:xfrm rot="15509728">
              <a:off x="4199770" y="1222564"/>
              <a:ext cx="1483746" cy="1395607"/>
            </a:xfrm>
            <a:prstGeom prst="arc">
              <a:avLst>
                <a:gd name="adj1" fmla="val 6773246"/>
                <a:gd name="adj2" fmla="val 21490184"/>
              </a:avLst>
            </a:prstGeom>
            <a:ln w="19050">
              <a:solidFill>
                <a:srgbClr val="3F6DC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86" name="弧形 185">
              <a:extLst>
                <a:ext uri="{FF2B5EF4-FFF2-40B4-BE49-F238E27FC236}">
                  <a16:creationId xmlns:a16="http://schemas.microsoft.com/office/drawing/2014/main" id="{F123FA9E-8DBF-4446-BFDC-C85BF1980EA2}"/>
                </a:ext>
              </a:extLst>
            </p:cNvPr>
            <p:cNvSpPr/>
            <p:nvPr/>
          </p:nvSpPr>
          <p:spPr>
            <a:xfrm>
              <a:off x="4670958" y="914820"/>
              <a:ext cx="1236475" cy="1236475"/>
            </a:xfrm>
            <a:prstGeom prst="arc">
              <a:avLst>
                <a:gd name="adj1" fmla="val 12701858"/>
                <a:gd name="adj2" fmla="val 3455878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7" name="弧形 186">
              <a:extLst>
                <a:ext uri="{FF2B5EF4-FFF2-40B4-BE49-F238E27FC236}">
                  <a16:creationId xmlns:a16="http://schemas.microsoft.com/office/drawing/2014/main" id="{C7F126D1-2A62-42D6-B324-D7014BD8D77D}"/>
                </a:ext>
              </a:extLst>
            </p:cNvPr>
            <p:cNvSpPr/>
            <p:nvPr/>
          </p:nvSpPr>
          <p:spPr>
            <a:xfrm>
              <a:off x="3621951" y="916159"/>
              <a:ext cx="1236475" cy="1236475"/>
            </a:xfrm>
            <a:prstGeom prst="arc">
              <a:avLst>
                <a:gd name="adj1" fmla="val 7277682"/>
                <a:gd name="adj2" fmla="val 19609149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8" name="弧形 187">
              <a:extLst>
                <a:ext uri="{FF2B5EF4-FFF2-40B4-BE49-F238E27FC236}">
                  <a16:creationId xmlns:a16="http://schemas.microsoft.com/office/drawing/2014/main" id="{5B729476-4FF9-4874-8F84-AAFDC6677BEE}"/>
                </a:ext>
              </a:extLst>
            </p:cNvPr>
            <p:cNvSpPr/>
            <p:nvPr/>
          </p:nvSpPr>
          <p:spPr>
            <a:xfrm>
              <a:off x="3915877" y="1194040"/>
              <a:ext cx="1725034" cy="1725034"/>
            </a:xfrm>
            <a:prstGeom prst="arc">
              <a:avLst>
                <a:gd name="adj1" fmla="val 5310675"/>
                <a:gd name="adj2" fmla="val 10774186"/>
              </a:avLst>
            </a:prstGeom>
            <a:ln w="19050">
              <a:solidFill>
                <a:srgbClr val="3F6DC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89" name="弧形 188">
              <a:extLst>
                <a:ext uri="{FF2B5EF4-FFF2-40B4-BE49-F238E27FC236}">
                  <a16:creationId xmlns:a16="http://schemas.microsoft.com/office/drawing/2014/main" id="{C0D96EDD-794B-4F87-B722-A2FE0835A139}"/>
                </a:ext>
              </a:extLst>
            </p:cNvPr>
            <p:cNvSpPr/>
            <p:nvPr/>
          </p:nvSpPr>
          <p:spPr>
            <a:xfrm>
              <a:off x="3632836" y="1985338"/>
              <a:ext cx="1236476" cy="1236476"/>
            </a:xfrm>
            <a:prstGeom prst="arc">
              <a:avLst>
                <a:gd name="adj1" fmla="val 1879998"/>
                <a:gd name="adj2" fmla="val 14198932"/>
              </a:avLst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0" name="弧形 189">
              <a:extLst>
                <a:ext uri="{FF2B5EF4-FFF2-40B4-BE49-F238E27FC236}">
                  <a16:creationId xmlns:a16="http://schemas.microsoft.com/office/drawing/2014/main" id="{06A6CBE6-6866-4490-A0DC-46274A02EEA0}"/>
                </a:ext>
              </a:extLst>
            </p:cNvPr>
            <p:cNvSpPr/>
            <p:nvPr/>
          </p:nvSpPr>
          <p:spPr>
            <a:xfrm>
              <a:off x="4703808" y="1969665"/>
              <a:ext cx="1241507" cy="1241507"/>
            </a:xfrm>
            <a:prstGeom prst="arc">
              <a:avLst>
                <a:gd name="adj1" fmla="val 18056206"/>
                <a:gd name="adj2" fmla="val 8967522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191" name="组合 190">
            <a:extLst>
              <a:ext uri="{FF2B5EF4-FFF2-40B4-BE49-F238E27FC236}">
                <a16:creationId xmlns:a16="http://schemas.microsoft.com/office/drawing/2014/main" id="{D265CFAB-8800-4B28-BC80-067E19B892FB}"/>
              </a:ext>
            </a:extLst>
          </p:cNvPr>
          <p:cNvGrpSpPr/>
          <p:nvPr/>
        </p:nvGrpSpPr>
        <p:grpSpPr>
          <a:xfrm>
            <a:off x="6138933" y="2166256"/>
            <a:ext cx="1272443" cy="1258724"/>
            <a:chOff x="4879484" y="3717018"/>
            <a:chExt cx="2323364" cy="2298314"/>
          </a:xfrm>
        </p:grpSpPr>
        <p:sp>
          <p:nvSpPr>
            <p:cNvPr id="192" name="椭圆 191">
              <a:extLst>
                <a:ext uri="{FF2B5EF4-FFF2-40B4-BE49-F238E27FC236}">
                  <a16:creationId xmlns:a16="http://schemas.microsoft.com/office/drawing/2014/main" id="{D8787314-C1DC-44FE-BA5E-F66C961978F3}"/>
                </a:ext>
              </a:extLst>
            </p:cNvPr>
            <p:cNvSpPr/>
            <p:nvPr/>
          </p:nvSpPr>
          <p:spPr>
            <a:xfrm rot="10800000">
              <a:off x="5667804" y="4511596"/>
              <a:ext cx="701964" cy="701964"/>
            </a:xfrm>
            <a:prstGeom prst="ellipse">
              <a:avLst/>
            </a:prstGeom>
            <a:solidFill>
              <a:srgbClr val="C8C8C8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3" name="弧形 192">
              <a:extLst>
                <a:ext uri="{FF2B5EF4-FFF2-40B4-BE49-F238E27FC236}">
                  <a16:creationId xmlns:a16="http://schemas.microsoft.com/office/drawing/2014/main" id="{333CFA6D-035D-4959-B842-25B9895B2F1E}"/>
                </a:ext>
              </a:extLst>
            </p:cNvPr>
            <p:cNvSpPr/>
            <p:nvPr/>
          </p:nvSpPr>
          <p:spPr>
            <a:xfrm>
              <a:off x="5928491" y="3718980"/>
              <a:ext cx="1236475" cy="1236475"/>
            </a:xfrm>
            <a:prstGeom prst="arc">
              <a:avLst>
                <a:gd name="adj1" fmla="val 12755518"/>
                <a:gd name="adj2" fmla="val 3494470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4" name="弧形 193">
              <a:extLst>
                <a:ext uri="{FF2B5EF4-FFF2-40B4-BE49-F238E27FC236}">
                  <a16:creationId xmlns:a16="http://schemas.microsoft.com/office/drawing/2014/main" id="{F49F01EF-9132-4974-A78C-28AA27C3F985}"/>
                </a:ext>
              </a:extLst>
            </p:cNvPr>
            <p:cNvSpPr/>
            <p:nvPr/>
          </p:nvSpPr>
          <p:spPr>
            <a:xfrm>
              <a:off x="4879484" y="3726669"/>
              <a:ext cx="1236475" cy="1236475"/>
            </a:xfrm>
            <a:prstGeom prst="arc">
              <a:avLst>
                <a:gd name="adj1" fmla="val 7277682"/>
                <a:gd name="adj2" fmla="val 19609149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5" name="弧形 194">
              <a:extLst>
                <a:ext uri="{FF2B5EF4-FFF2-40B4-BE49-F238E27FC236}">
                  <a16:creationId xmlns:a16="http://schemas.microsoft.com/office/drawing/2014/main" id="{36128D7B-76C5-42DF-A1E6-8791658F3631}"/>
                </a:ext>
              </a:extLst>
            </p:cNvPr>
            <p:cNvSpPr/>
            <p:nvPr/>
          </p:nvSpPr>
          <p:spPr>
            <a:xfrm>
              <a:off x="4896719" y="4776798"/>
              <a:ext cx="1236476" cy="1236476"/>
            </a:xfrm>
            <a:prstGeom prst="arc">
              <a:avLst>
                <a:gd name="adj1" fmla="val 1879998"/>
                <a:gd name="adj2" fmla="val 14198932"/>
              </a:avLst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6" name="弧形 195">
              <a:extLst>
                <a:ext uri="{FF2B5EF4-FFF2-40B4-BE49-F238E27FC236}">
                  <a16:creationId xmlns:a16="http://schemas.microsoft.com/office/drawing/2014/main" id="{AEA81C7E-687D-44C0-A01D-B3D48442BAB7}"/>
                </a:ext>
              </a:extLst>
            </p:cNvPr>
            <p:cNvSpPr/>
            <p:nvPr/>
          </p:nvSpPr>
          <p:spPr>
            <a:xfrm>
              <a:off x="5961341" y="4773825"/>
              <a:ext cx="1241507" cy="1241507"/>
            </a:xfrm>
            <a:prstGeom prst="arc">
              <a:avLst>
                <a:gd name="adj1" fmla="val 17941722"/>
                <a:gd name="adj2" fmla="val 8967522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97" name="弧形 196">
              <a:extLst>
                <a:ext uri="{FF2B5EF4-FFF2-40B4-BE49-F238E27FC236}">
                  <a16:creationId xmlns:a16="http://schemas.microsoft.com/office/drawing/2014/main" id="{D3FF9FE3-CF02-4534-B648-318C557F68E0}"/>
                </a:ext>
              </a:extLst>
            </p:cNvPr>
            <p:cNvSpPr/>
            <p:nvPr/>
          </p:nvSpPr>
          <p:spPr>
            <a:xfrm>
              <a:off x="5168871" y="4001457"/>
              <a:ext cx="1725034" cy="1725034"/>
            </a:xfrm>
            <a:prstGeom prst="arc">
              <a:avLst>
                <a:gd name="adj1" fmla="val 5310675"/>
                <a:gd name="adj2" fmla="val 10774186"/>
              </a:avLst>
            </a:prstGeom>
            <a:ln w="19050">
              <a:solidFill>
                <a:srgbClr val="3F6DC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98" name="弧形 197">
              <a:extLst>
                <a:ext uri="{FF2B5EF4-FFF2-40B4-BE49-F238E27FC236}">
                  <a16:creationId xmlns:a16="http://schemas.microsoft.com/office/drawing/2014/main" id="{CEA046A1-7E64-44E2-8D75-6269EDAE26E9}"/>
                </a:ext>
              </a:extLst>
            </p:cNvPr>
            <p:cNvSpPr/>
            <p:nvPr/>
          </p:nvSpPr>
          <p:spPr>
            <a:xfrm>
              <a:off x="5928382" y="3718980"/>
              <a:ext cx="1236475" cy="1236475"/>
            </a:xfrm>
            <a:prstGeom prst="arc">
              <a:avLst>
                <a:gd name="adj1" fmla="val 3438431"/>
                <a:gd name="adj2" fmla="val 6398464"/>
              </a:avLst>
            </a:prstGeom>
            <a:ln w="19050">
              <a:solidFill>
                <a:srgbClr val="3F6DC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9" name="弧形 198">
              <a:extLst>
                <a:ext uri="{FF2B5EF4-FFF2-40B4-BE49-F238E27FC236}">
                  <a16:creationId xmlns:a16="http://schemas.microsoft.com/office/drawing/2014/main" id="{634E6BAA-31BF-4732-A374-19E258316E85}"/>
                </a:ext>
              </a:extLst>
            </p:cNvPr>
            <p:cNvSpPr/>
            <p:nvPr/>
          </p:nvSpPr>
          <p:spPr>
            <a:xfrm>
              <a:off x="5929733" y="3717018"/>
              <a:ext cx="1236475" cy="1236475"/>
            </a:xfrm>
            <a:prstGeom prst="arc">
              <a:avLst>
                <a:gd name="adj1" fmla="val 9756812"/>
                <a:gd name="adj2" fmla="val 12758121"/>
              </a:avLst>
            </a:prstGeom>
            <a:ln w="19050">
              <a:solidFill>
                <a:srgbClr val="3F6DC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00" name="组合 199">
            <a:extLst>
              <a:ext uri="{FF2B5EF4-FFF2-40B4-BE49-F238E27FC236}">
                <a16:creationId xmlns:a16="http://schemas.microsoft.com/office/drawing/2014/main" id="{C4EEC8BD-FC9E-4C3F-AC50-FB76545AAE94}"/>
              </a:ext>
            </a:extLst>
          </p:cNvPr>
          <p:cNvGrpSpPr/>
          <p:nvPr/>
        </p:nvGrpSpPr>
        <p:grpSpPr>
          <a:xfrm>
            <a:off x="7129614" y="3370140"/>
            <a:ext cx="1284094" cy="1277347"/>
            <a:chOff x="1045606" y="921355"/>
            <a:chExt cx="2319291" cy="2307105"/>
          </a:xfrm>
        </p:grpSpPr>
        <p:sp>
          <p:nvSpPr>
            <p:cNvPr id="201" name="椭圆 200">
              <a:extLst>
                <a:ext uri="{FF2B5EF4-FFF2-40B4-BE49-F238E27FC236}">
                  <a16:creationId xmlns:a16="http://schemas.microsoft.com/office/drawing/2014/main" id="{A550E7E0-2E6C-40D4-B994-CEFDB80A3E3E}"/>
                </a:ext>
              </a:extLst>
            </p:cNvPr>
            <p:cNvSpPr/>
            <p:nvPr/>
          </p:nvSpPr>
          <p:spPr>
            <a:xfrm>
              <a:off x="1853760" y="1706541"/>
              <a:ext cx="701964" cy="701964"/>
            </a:xfrm>
            <a:prstGeom prst="ellipse">
              <a:avLst/>
            </a:prstGeom>
            <a:solidFill>
              <a:srgbClr val="C8C8C8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2" name="弧形 201">
              <a:extLst>
                <a:ext uri="{FF2B5EF4-FFF2-40B4-BE49-F238E27FC236}">
                  <a16:creationId xmlns:a16="http://schemas.microsoft.com/office/drawing/2014/main" id="{096D4AAF-A265-4FAA-970A-E819163D70B7}"/>
                </a:ext>
              </a:extLst>
            </p:cNvPr>
            <p:cNvSpPr/>
            <p:nvPr/>
          </p:nvSpPr>
          <p:spPr>
            <a:xfrm>
              <a:off x="2115873" y="921355"/>
              <a:ext cx="1236475" cy="1236475"/>
            </a:xfrm>
            <a:prstGeom prst="arc">
              <a:avLst>
                <a:gd name="adj1" fmla="val 12701858"/>
                <a:gd name="adj2" fmla="val 3455878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3" name="弧形 202">
              <a:extLst>
                <a:ext uri="{FF2B5EF4-FFF2-40B4-BE49-F238E27FC236}">
                  <a16:creationId xmlns:a16="http://schemas.microsoft.com/office/drawing/2014/main" id="{25E672AD-9254-43BF-9408-B325F055D3AF}"/>
                </a:ext>
              </a:extLst>
            </p:cNvPr>
            <p:cNvSpPr/>
            <p:nvPr/>
          </p:nvSpPr>
          <p:spPr>
            <a:xfrm>
              <a:off x="1062165" y="922302"/>
              <a:ext cx="1236475" cy="1236475"/>
            </a:xfrm>
            <a:prstGeom prst="arc">
              <a:avLst>
                <a:gd name="adj1" fmla="val 7277682"/>
                <a:gd name="adj2" fmla="val 19609149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4" name="弧形 203">
              <a:extLst>
                <a:ext uri="{FF2B5EF4-FFF2-40B4-BE49-F238E27FC236}">
                  <a16:creationId xmlns:a16="http://schemas.microsoft.com/office/drawing/2014/main" id="{289E3BAB-89DC-4C0A-8B5A-888AC0CDCA04}"/>
                </a:ext>
              </a:extLst>
            </p:cNvPr>
            <p:cNvSpPr/>
            <p:nvPr/>
          </p:nvSpPr>
          <p:spPr>
            <a:xfrm>
              <a:off x="1045606" y="1991984"/>
              <a:ext cx="1236476" cy="1236476"/>
            </a:xfrm>
            <a:prstGeom prst="arc">
              <a:avLst>
                <a:gd name="adj1" fmla="val 1879998"/>
                <a:gd name="adj2" fmla="val 14198932"/>
              </a:avLst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5" name="弧形 204">
              <a:extLst>
                <a:ext uri="{FF2B5EF4-FFF2-40B4-BE49-F238E27FC236}">
                  <a16:creationId xmlns:a16="http://schemas.microsoft.com/office/drawing/2014/main" id="{963B64C4-D540-4FA1-825F-1B32C09A7A1F}"/>
                </a:ext>
              </a:extLst>
            </p:cNvPr>
            <p:cNvSpPr/>
            <p:nvPr/>
          </p:nvSpPr>
          <p:spPr>
            <a:xfrm>
              <a:off x="2123390" y="1985696"/>
              <a:ext cx="1241507" cy="1241507"/>
            </a:xfrm>
            <a:prstGeom prst="arc">
              <a:avLst>
                <a:gd name="adj1" fmla="val 18056206"/>
                <a:gd name="adj2" fmla="val 8967522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06" name="弧形 205">
              <a:extLst>
                <a:ext uri="{FF2B5EF4-FFF2-40B4-BE49-F238E27FC236}">
                  <a16:creationId xmlns:a16="http://schemas.microsoft.com/office/drawing/2014/main" id="{4EF636EC-787E-421C-BE5A-2BB638A104B6}"/>
                </a:ext>
              </a:extLst>
            </p:cNvPr>
            <p:cNvSpPr/>
            <p:nvPr/>
          </p:nvSpPr>
          <p:spPr>
            <a:xfrm>
              <a:off x="1340648" y="1206287"/>
              <a:ext cx="1725034" cy="1725034"/>
            </a:xfrm>
            <a:prstGeom prst="arc">
              <a:avLst>
                <a:gd name="adj1" fmla="val 5310675"/>
                <a:gd name="adj2" fmla="val 10774186"/>
              </a:avLst>
            </a:prstGeom>
            <a:ln w="19050">
              <a:solidFill>
                <a:srgbClr val="3F6DC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07" name="弧形 206">
              <a:extLst>
                <a:ext uri="{FF2B5EF4-FFF2-40B4-BE49-F238E27FC236}">
                  <a16:creationId xmlns:a16="http://schemas.microsoft.com/office/drawing/2014/main" id="{268AC9BF-9B26-475D-B4EE-91BB51E4ADC8}"/>
                </a:ext>
              </a:extLst>
            </p:cNvPr>
            <p:cNvSpPr/>
            <p:nvPr/>
          </p:nvSpPr>
          <p:spPr>
            <a:xfrm>
              <a:off x="1340648" y="1199937"/>
              <a:ext cx="1725034" cy="1725034"/>
            </a:xfrm>
            <a:prstGeom prst="arc">
              <a:avLst>
                <a:gd name="adj1" fmla="val 16264289"/>
                <a:gd name="adj2" fmla="val 21575260"/>
              </a:avLst>
            </a:prstGeom>
            <a:ln w="19050">
              <a:solidFill>
                <a:srgbClr val="3F6DC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208" name="组合 207">
            <a:extLst>
              <a:ext uri="{FF2B5EF4-FFF2-40B4-BE49-F238E27FC236}">
                <a16:creationId xmlns:a16="http://schemas.microsoft.com/office/drawing/2014/main" id="{9E33EBC3-98FB-4F17-B0F8-DE98847029BF}"/>
              </a:ext>
            </a:extLst>
          </p:cNvPr>
          <p:cNvGrpSpPr/>
          <p:nvPr/>
        </p:nvGrpSpPr>
        <p:grpSpPr>
          <a:xfrm rot="10800000">
            <a:off x="8094643" y="2149400"/>
            <a:ext cx="1293533" cy="1279586"/>
            <a:chOff x="4879484" y="3717018"/>
            <a:chExt cx="2323364" cy="2298314"/>
          </a:xfrm>
        </p:grpSpPr>
        <p:sp>
          <p:nvSpPr>
            <p:cNvPr id="209" name="椭圆 208">
              <a:extLst>
                <a:ext uri="{FF2B5EF4-FFF2-40B4-BE49-F238E27FC236}">
                  <a16:creationId xmlns:a16="http://schemas.microsoft.com/office/drawing/2014/main" id="{CDB43A06-BFF1-461B-9C66-781728A39FF1}"/>
                </a:ext>
              </a:extLst>
            </p:cNvPr>
            <p:cNvSpPr/>
            <p:nvPr/>
          </p:nvSpPr>
          <p:spPr>
            <a:xfrm rot="10800000">
              <a:off x="5667804" y="4511596"/>
              <a:ext cx="701964" cy="701964"/>
            </a:xfrm>
            <a:prstGeom prst="ellipse">
              <a:avLst/>
            </a:prstGeom>
            <a:solidFill>
              <a:srgbClr val="C8C8C8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0" name="弧形 209">
              <a:extLst>
                <a:ext uri="{FF2B5EF4-FFF2-40B4-BE49-F238E27FC236}">
                  <a16:creationId xmlns:a16="http://schemas.microsoft.com/office/drawing/2014/main" id="{16554747-D7C2-4066-96AA-24C79D52BEF1}"/>
                </a:ext>
              </a:extLst>
            </p:cNvPr>
            <p:cNvSpPr/>
            <p:nvPr/>
          </p:nvSpPr>
          <p:spPr>
            <a:xfrm>
              <a:off x="5928491" y="3718980"/>
              <a:ext cx="1236475" cy="1236475"/>
            </a:xfrm>
            <a:prstGeom prst="arc">
              <a:avLst>
                <a:gd name="adj1" fmla="val 12755518"/>
                <a:gd name="adj2" fmla="val 3494470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1" name="弧形 210">
              <a:extLst>
                <a:ext uri="{FF2B5EF4-FFF2-40B4-BE49-F238E27FC236}">
                  <a16:creationId xmlns:a16="http://schemas.microsoft.com/office/drawing/2014/main" id="{3171BB67-BBA7-4328-8477-CD2F6FB9F0B6}"/>
                </a:ext>
              </a:extLst>
            </p:cNvPr>
            <p:cNvSpPr/>
            <p:nvPr/>
          </p:nvSpPr>
          <p:spPr>
            <a:xfrm>
              <a:off x="4879484" y="3726669"/>
              <a:ext cx="1236475" cy="1236475"/>
            </a:xfrm>
            <a:prstGeom prst="arc">
              <a:avLst>
                <a:gd name="adj1" fmla="val 7277682"/>
                <a:gd name="adj2" fmla="val 19609149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2" name="弧形 211">
              <a:extLst>
                <a:ext uri="{FF2B5EF4-FFF2-40B4-BE49-F238E27FC236}">
                  <a16:creationId xmlns:a16="http://schemas.microsoft.com/office/drawing/2014/main" id="{EA167A24-B5BD-4E90-B13A-D6A279F62BDE}"/>
                </a:ext>
              </a:extLst>
            </p:cNvPr>
            <p:cNvSpPr/>
            <p:nvPr/>
          </p:nvSpPr>
          <p:spPr>
            <a:xfrm>
              <a:off x="4896719" y="4776798"/>
              <a:ext cx="1236476" cy="1236476"/>
            </a:xfrm>
            <a:prstGeom prst="arc">
              <a:avLst>
                <a:gd name="adj1" fmla="val 1879998"/>
                <a:gd name="adj2" fmla="val 14198932"/>
              </a:avLst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3" name="弧形 212">
              <a:extLst>
                <a:ext uri="{FF2B5EF4-FFF2-40B4-BE49-F238E27FC236}">
                  <a16:creationId xmlns:a16="http://schemas.microsoft.com/office/drawing/2014/main" id="{9354D628-EC6C-4EE9-B06E-9CF014704455}"/>
                </a:ext>
              </a:extLst>
            </p:cNvPr>
            <p:cNvSpPr/>
            <p:nvPr/>
          </p:nvSpPr>
          <p:spPr>
            <a:xfrm>
              <a:off x="5961341" y="4773825"/>
              <a:ext cx="1241507" cy="1241507"/>
            </a:xfrm>
            <a:prstGeom prst="arc">
              <a:avLst>
                <a:gd name="adj1" fmla="val 17941722"/>
                <a:gd name="adj2" fmla="val 8967522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14" name="弧形 213">
              <a:extLst>
                <a:ext uri="{FF2B5EF4-FFF2-40B4-BE49-F238E27FC236}">
                  <a16:creationId xmlns:a16="http://schemas.microsoft.com/office/drawing/2014/main" id="{BCF92640-3B99-443F-95E6-8445A67D9ADC}"/>
                </a:ext>
              </a:extLst>
            </p:cNvPr>
            <p:cNvSpPr/>
            <p:nvPr/>
          </p:nvSpPr>
          <p:spPr>
            <a:xfrm>
              <a:off x="5168871" y="4001457"/>
              <a:ext cx="1725034" cy="1725034"/>
            </a:xfrm>
            <a:prstGeom prst="arc">
              <a:avLst>
                <a:gd name="adj1" fmla="val 5310675"/>
                <a:gd name="adj2" fmla="val 10774186"/>
              </a:avLst>
            </a:prstGeom>
            <a:ln w="19050">
              <a:solidFill>
                <a:srgbClr val="3F6DC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15" name="弧形 214">
              <a:extLst>
                <a:ext uri="{FF2B5EF4-FFF2-40B4-BE49-F238E27FC236}">
                  <a16:creationId xmlns:a16="http://schemas.microsoft.com/office/drawing/2014/main" id="{16AEDEAF-7BBB-4DAB-8B2D-3C03AFB78819}"/>
                </a:ext>
              </a:extLst>
            </p:cNvPr>
            <p:cNvSpPr/>
            <p:nvPr/>
          </p:nvSpPr>
          <p:spPr>
            <a:xfrm>
              <a:off x="5928382" y="3718980"/>
              <a:ext cx="1236475" cy="1236475"/>
            </a:xfrm>
            <a:prstGeom prst="arc">
              <a:avLst>
                <a:gd name="adj1" fmla="val 3438431"/>
                <a:gd name="adj2" fmla="val 6398464"/>
              </a:avLst>
            </a:prstGeom>
            <a:ln w="19050">
              <a:solidFill>
                <a:srgbClr val="3F6DC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6" name="弧形 215">
              <a:extLst>
                <a:ext uri="{FF2B5EF4-FFF2-40B4-BE49-F238E27FC236}">
                  <a16:creationId xmlns:a16="http://schemas.microsoft.com/office/drawing/2014/main" id="{811BE313-73E3-43EA-B0C2-A3BC5AC1BAF6}"/>
                </a:ext>
              </a:extLst>
            </p:cNvPr>
            <p:cNvSpPr/>
            <p:nvPr/>
          </p:nvSpPr>
          <p:spPr>
            <a:xfrm>
              <a:off x="5929733" y="3717018"/>
              <a:ext cx="1236475" cy="1236475"/>
            </a:xfrm>
            <a:prstGeom prst="arc">
              <a:avLst>
                <a:gd name="adj1" fmla="val 9756812"/>
                <a:gd name="adj2" fmla="val 12758121"/>
              </a:avLst>
            </a:prstGeom>
            <a:ln w="19050">
              <a:solidFill>
                <a:srgbClr val="3F6DC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17" name="组合 216">
            <a:extLst>
              <a:ext uri="{FF2B5EF4-FFF2-40B4-BE49-F238E27FC236}">
                <a16:creationId xmlns:a16="http://schemas.microsoft.com/office/drawing/2014/main" id="{57744E2E-753E-45F8-B6C1-4143A2D482CC}"/>
              </a:ext>
            </a:extLst>
          </p:cNvPr>
          <p:cNvGrpSpPr/>
          <p:nvPr/>
        </p:nvGrpSpPr>
        <p:grpSpPr>
          <a:xfrm rot="10800000">
            <a:off x="9095126" y="3357050"/>
            <a:ext cx="1274498" cy="1265518"/>
            <a:chOff x="3621951" y="914820"/>
            <a:chExt cx="2323364" cy="2306994"/>
          </a:xfrm>
        </p:grpSpPr>
        <p:sp>
          <p:nvSpPr>
            <p:cNvPr id="218" name="椭圆 217">
              <a:extLst>
                <a:ext uri="{FF2B5EF4-FFF2-40B4-BE49-F238E27FC236}">
                  <a16:creationId xmlns:a16="http://schemas.microsoft.com/office/drawing/2014/main" id="{3C307D26-117F-4392-9F00-FE966D7A1255}"/>
                </a:ext>
              </a:extLst>
            </p:cNvPr>
            <p:cNvSpPr/>
            <p:nvPr/>
          </p:nvSpPr>
          <p:spPr>
            <a:xfrm rot="10800000">
              <a:off x="4430136" y="1721009"/>
              <a:ext cx="701964" cy="701964"/>
            </a:xfrm>
            <a:prstGeom prst="ellipse">
              <a:avLst/>
            </a:prstGeom>
            <a:solidFill>
              <a:srgbClr val="C8C8C8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19" name="弧形 218">
              <a:extLst>
                <a:ext uri="{FF2B5EF4-FFF2-40B4-BE49-F238E27FC236}">
                  <a16:creationId xmlns:a16="http://schemas.microsoft.com/office/drawing/2014/main" id="{3634ADC1-CD6D-409C-9153-B21961224CD6}"/>
                </a:ext>
              </a:extLst>
            </p:cNvPr>
            <p:cNvSpPr/>
            <p:nvPr/>
          </p:nvSpPr>
          <p:spPr>
            <a:xfrm rot="15509728">
              <a:off x="4199770" y="1222564"/>
              <a:ext cx="1483746" cy="1395607"/>
            </a:xfrm>
            <a:prstGeom prst="arc">
              <a:avLst>
                <a:gd name="adj1" fmla="val 6773246"/>
                <a:gd name="adj2" fmla="val 21490184"/>
              </a:avLst>
            </a:prstGeom>
            <a:ln w="19050">
              <a:solidFill>
                <a:srgbClr val="3F6DC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0" name="弧形 219">
              <a:extLst>
                <a:ext uri="{FF2B5EF4-FFF2-40B4-BE49-F238E27FC236}">
                  <a16:creationId xmlns:a16="http://schemas.microsoft.com/office/drawing/2014/main" id="{6421AD55-C8DF-43B8-BB9E-9D0DF04C2B17}"/>
                </a:ext>
              </a:extLst>
            </p:cNvPr>
            <p:cNvSpPr/>
            <p:nvPr/>
          </p:nvSpPr>
          <p:spPr>
            <a:xfrm>
              <a:off x="4670958" y="914820"/>
              <a:ext cx="1236475" cy="1236475"/>
            </a:xfrm>
            <a:prstGeom prst="arc">
              <a:avLst>
                <a:gd name="adj1" fmla="val 12701858"/>
                <a:gd name="adj2" fmla="val 3455878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1" name="弧形 220">
              <a:extLst>
                <a:ext uri="{FF2B5EF4-FFF2-40B4-BE49-F238E27FC236}">
                  <a16:creationId xmlns:a16="http://schemas.microsoft.com/office/drawing/2014/main" id="{A1408580-63A1-47B2-9AA3-37613014B693}"/>
                </a:ext>
              </a:extLst>
            </p:cNvPr>
            <p:cNvSpPr/>
            <p:nvPr/>
          </p:nvSpPr>
          <p:spPr>
            <a:xfrm>
              <a:off x="3621951" y="916159"/>
              <a:ext cx="1236475" cy="1236475"/>
            </a:xfrm>
            <a:prstGeom prst="arc">
              <a:avLst>
                <a:gd name="adj1" fmla="val 7277682"/>
                <a:gd name="adj2" fmla="val 19609149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2" name="弧形 221">
              <a:extLst>
                <a:ext uri="{FF2B5EF4-FFF2-40B4-BE49-F238E27FC236}">
                  <a16:creationId xmlns:a16="http://schemas.microsoft.com/office/drawing/2014/main" id="{5D4C1AE4-B127-47EA-BB70-FC20CE78BE17}"/>
                </a:ext>
              </a:extLst>
            </p:cNvPr>
            <p:cNvSpPr/>
            <p:nvPr/>
          </p:nvSpPr>
          <p:spPr>
            <a:xfrm>
              <a:off x="3915877" y="1194040"/>
              <a:ext cx="1725034" cy="1725034"/>
            </a:xfrm>
            <a:prstGeom prst="arc">
              <a:avLst>
                <a:gd name="adj1" fmla="val 5310675"/>
                <a:gd name="adj2" fmla="val 10774186"/>
              </a:avLst>
            </a:prstGeom>
            <a:ln w="19050">
              <a:solidFill>
                <a:srgbClr val="3F6DC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23" name="弧形 222">
              <a:extLst>
                <a:ext uri="{FF2B5EF4-FFF2-40B4-BE49-F238E27FC236}">
                  <a16:creationId xmlns:a16="http://schemas.microsoft.com/office/drawing/2014/main" id="{379F1512-FE7D-435D-9B90-86199B931F48}"/>
                </a:ext>
              </a:extLst>
            </p:cNvPr>
            <p:cNvSpPr/>
            <p:nvPr/>
          </p:nvSpPr>
          <p:spPr>
            <a:xfrm>
              <a:off x="3632836" y="1985338"/>
              <a:ext cx="1236476" cy="1236476"/>
            </a:xfrm>
            <a:prstGeom prst="arc">
              <a:avLst>
                <a:gd name="adj1" fmla="val 1879998"/>
                <a:gd name="adj2" fmla="val 14198932"/>
              </a:avLst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4" name="弧形 223">
              <a:extLst>
                <a:ext uri="{FF2B5EF4-FFF2-40B4-BE49-F238E27FC236}">
                  <a16:creationId xmlns:a16="http://schemas.microsoft.com/office/drawing/2014/main" id="{69E82825-56A2-4142-9E7C-D48F8981656D}"/>
                </a:ext>
              </a:extLst>
            </p:cNvPr>
            <p:cNvSpPr/>
            <p:nvPr/>
          </p:nvSpPr>
          <p:spPr>
            <a:xfrm>
              <a:off x="4703808" y="1969665"/>
              <a:ext cx="1241507" cy="1241507"/>
            </a:xfrm>
            <a:prstGeom prst="arc">
              <a:avLst>
                <a:gd name="adj1" fmla="val 18056206"/>
                <a:gd name="adj2" fmla="val 8967522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225" name="文本框 224">
            <a:extLst>
              <a:ext uri="{FF2B5EF4-FFF2-40B4-BE49-F238E27FC236}">
                <a16:creationId xmlns:a16="http://schemas.microsoft.com/office/drawing/2014/main" id="{7D9E5376-8675-4D91-82B4-32C91EFF9835}"/>
              </a:ext>
            </a:extLst>
          </p:cNvPr>
          <p:cNvSpPr txBox="1"/>
          <p:nvPr/>
        </p:nvSpPr>
        <p:spPr>
          <a:xfrm>
            <a:off x="2379099" y="3845362"/>
            <a:ext cx="442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②</a:t>
            </a:r>
          </a:p>
        </p:txBody>
      </p:sp>
      <p:sp>
        <p:nvSpPr>
          <p:cNvPr id="226" name="文本框 225">
            <a:extLst>
              <a:ext uri="{FF2B5EF4-FFF2-40B4-BE49-F238E27FC236}">
                <a16:creationId xmlns:a16="http://schemas.microsoft.com/office/drawing/2014/main" id="{1F673C1A-6B80-44DA-AEA1-A4CB124128BB}"/>
              </a:ext>
            </a:extLst>
          </p:cNvPr>
          <p:cNvSpPr txBox="1"/>
          <p:nvPr/>
        </p:nvSpPr>
        <p:spPr>
          <a:xfrm>
            <a:off x="1492621" y="2957824"/>
            <a:ext cx="4555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①</a:t>
            </a:r>
          </a:p>
        </p:txBody>
      </p:sp>
    </p:spTree>
    <p:extLst>
      <p:ext uri="{BB962C8B-B14F-4D97-AF65-F5344CB8AC3E}">
        <p14:creationId xmlns:p14="http://schemas.microsoft.com/office/powerpoint/2010/main" val="2469683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3585</TotalTime>
  <Words>2023</Words>
  <Application>Microsoft Office PowerPoint</Application>
  <PresentationFormat>宽屏</PresentationFormat>
  <Paragraphs>276</Paragraphs>
  <Slides>26</Slides>
  <Notes>24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2" baseType="lpstr">
      <vt:lpstr>等线</vt:lpstr>
      <vt:lpstr>等线 Light</vt:lpstr>
      <vt:lpstr>Arial</vt:lpstr>
      <vt:lpstr>Cambria Math</vt:lpstr>
      <vt:lpstr>Times New Roman</vt:lpstr>
      <vt:lpstr>Office 主题​​</vt:lpstr>
      <vt:lpstr>Non-revisiting Coverage Task with Minimal Discontinuities for Non-redundant Manipulators</vt:lpstr>
      <vt:lpstr>Previous Work Problem Modeling  </vt:lpstr>
      <vt:lpstr>Previous Work Finiteness of Solving Simply-connected Cells  </vt:lpstr>
      <vt:lpstr>Previous Work Complexity for Simply-connected Cells  </vt:lpstr>
      <vt:lpstr>Contribution 1: Problem Modeling Necessary Constraints of the Environment Settings</vt:lpstr>
      <vt:lpstr>Contribution 1: Problem Modeling(Haven’t finished this page) Examples of non Simply-connected Cells</vt:lpstr>
      <vt:lpstr>Contribution 1: Problem Modeling (Haven’t finished this page) Examples of non Binary Value Quality Measurements</vt:lpstr>
      <vt:lpstr>Contribution 2: A Systematic Solution of Topological Graphs </vt:lpstr>
      <vt:lpstr>Contribution 2: A Systematic Solution of Topological Graphs Solution of Genus-one Cells </vt:lpstr>
      <vt:lpstr>Contribution 2: A Systematic Solution of Topological Graphs Solution of Genus-one Cells</vt:lpstr>
      <vt:lpstr>Contribution 2: A Systematic Solution of Topological Graphs Solution of Genus-one Cells</vt:lpstr>
      <vt:lpstr>Contribution 2: A Systematic Solution of Topological Graphs Solution of Genus-one Cells</vt:lpstr>
      <vt:lpstr>Contribution 2: A Systematic Solution of Topological Graphs Counter Example  </vt:lpstr>
      <vt:lpstr>Contribution 2: A Systematic Solution of Topological Graphs 2-Stage Process: Solution of Genus-one Cells</vt:lpstr>
      <vt:lpstr>Contribution 2: A Systematic Solution of Topological Graphs Complexity of Solving Genus-one Cells</vt:lpstr>
      <vt:lpstr>Contribution 2: A Systematic Solution of Topological Graphs Complexity of Solving Genus-one Cells</vt:lpstr>
      <vt:lpstr>Contribution 2: A Systematic Solution of Topological Graphs 3-Stage Process: Solution of Genus-two Cells</vt:lpstr>
      <vt:lpstr>Contribution 2: A Systematic Solution of Topological Graphs 3-Stage Process: Solution of Genus-two Cells</vt:lpstr>
      <vt:lpstr>Contribution 2: A Systematic Solution of Topological Graphs Complexity of Solving Genus-two Cells</vt:lpstr>
      <vt:lpstr>Contribution 2: A Systematic Solution of Topological Graphs (n+1)-Stage Process: Solution of Genus-n Cells</vt:lpstr>
      <vt:lpstr>Contribution 2: A Systematic Solution of Topological Graphs An Example of the (n+1)-Stage Process</vt:lpstr>
      <vt:lpstr>Contribution 2: A Systematic Solution of Topological Graphs Complexity of Solving Genus-n Cells</vt:lpstr>
      <vt:lpstr>Contribution 2: A Systematic Solution of Topological Graphs Complexity of Solving Genus-n Cells</vt:lpstr>
      <vt:lpstr>Contribution 2: A Systematic Solution of Topological Graphs Complexity of Solving Genus-n Cells</vt:lpstr>
      <vt:lpstr>Experiment : Polishing a wok without an obstacle</vt:lpstr>
      <vt:lpstr>Thanks for watching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yang tong</dc:creator>
  <cp:lastModifiedBy>tong yang</cp:lastModifiedBy>
  <cp:revision>549</cp:revision>
  <dcterms:created xsi:type="dcterms:W3CDTF">2019-12-29T06:06:50Z</dcterms:created>
  <dcterms:modified xsi:type="dcterms:W3CDTF">2020-01-30T18:02:53Z</dcterms:modified>
</cp:coreProperties>
</file>